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31"/>
  </p:notesMasterIdLst>
  <p:sldIdLst>
    <p:sldId id="258" r:id="rId3"/>
    <p:sldId id="2365" r:id="rId4"/>
    <p:sldId id="391" r:id="rId5"/>
    <p:sldId id="2391" r:id="rId6"/>
    <p:sldId id="2392" r:id="rId7"/>
    <p:sldId id="359" r:id="rId8"/>
    <p:sldId id="2395" r:id="rId9"/>
    <p:sldId id="2352" r:id="rId10"/>
    <p:sldId id="394" r:id="rId11"/>
    <p:sldId id="395" r:id="rId12"/>
    <p:sldId id="2458" r:id="rId13"/>
    <p:sldId id="2459" r:id="rId14"/>
    <p:sldId id="2460" r:id="rId15"/>
    <p:sldId id="2384" r:id="rId16"/>
    <p:sldId id="2385" r:id="rId17"/>
    <p:sldId id="2386" r:id="rId18"/>
    <p:sldId id="2388" r:id="rId19"/>
    <p:sldId id="2389" r:id="rId20"/>
    <p:sldId id="2390" r:id="rId21"/>
    <p:sldId id="2398" r:id="rId22"/>
    <p:sldId id="2414" r:id="rId23"/>
    <p:sldId id="2396" r:id="rId24"/>
    <p:sldId id="2413" r:id="rId25"/>
    <p:sldId id="2412" r:id="rId26"/>
    <p:sldId id="2397" r:id="rId27"/>
    <p:sldId id="2401" r:id="rId28"/>
    <p:sldId id="2400" r:id="rId29"/>
    <p:sldId id="24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Agenda" id="{5113EE99-97C5-45EB-BC55-E54900593A08}">
          <p14:sldIdLst>
            <p14:sldId id="258"/>
          </p14:sldIdLst>
        </p14:section>
        <p14:section name="Chirality &amp; GRP40 Agonist" id="{99C4A6D4-F811-43CE-8452-FADF3324CA11}">
          <p14:sldIdLst>
            <p14:sldId id="2365"/>
            <p14:sldId id="391"/>
            <p14:sldId id="2391"/>
            <p14:sldId id="2392"/>
            <p14:sldId id="359"/>
            <p14:sldId id="2395"/>
            <p14:sldId id="2352"/>
          </p14:sldIdLst>
        </p14:section>
        <p14:section name="Stereochemistry by NMR" id="{FE2C141B-8DFD-4A62-9EEC-ECC0725CEC20}">
          <p14:sldIdLst>
            <p14:sldId id="394"/>
            <p14:sldId id="395"/>
            <p14:sldId id="2458"/>
            <p14:sldId id="2459"/>
            <p14:sldId id="2460"/>
          </p14:sldIdLst>
        </p14:section>
        <p14:section name="Absolute configuration of JNJ-A" id="{0EADFB20-1038-4E0E-9D8E-65B77C55FFDC}">
          <p14:sldIdLst>
            <p14:sldId id="2384"/>
            <p14:sldId id="2385"/>
            <p14:sldId id="2386"/>
            <p14:sldId id="2388"/>
            <p14:sldId id="2389"/>
            <p14:sldId id="2390"/>
            <p14:sldId id="2398"/>
            <p14:sldId id="2414"/>
            <p14:sldId id="2396"/>
            <p14:sldId id="2413"/>
            <p14:sldId id="2412"/>
            <p14:sldId id="2397"/>
            <p14:sldId id="2401"/>
            <p14:sldId id="2400"/>
            <p14:sldId id="2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Ronghui [JRDUS Non-J&amp;J]" initials="ZR[N" lastIdx="1" clrIdx="0">
    <p:extLst>
      <p:ext uri="{19B8F6BF-5375-455C-9EA6-DF929625EA0E}">
        <p15:presenceInfo xmlns:p15="http://schemas.microsoft.com/office/powerpoint/2012/main" userId="S::rzhou11@its.jnj.com::4fe56279-8cfc-485e-bd83-486398ba40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0000"/>
    <a:srgbClr val="6699FF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6" autoAdjust="0"/>
    <p:restoredTop sz="95730" autoAdjust="0"/>
  </p:normalViewPr>
  <p:slideViewPr>
    <p:cSldViewPr snapToGrid="0">
      <p:cViewPr varScale="1">
        <p:scale>
          <a:sx n="68" d="100"/>
          <a:sy n="68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80399-D314-4D06-A340-066D29B363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83FA1-2A9B-40F7-8434-0AA3F69523F6}">
      <dgm:prSet phldrT="[Text]"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Chemical Shift</a:t>
          </a:r>
        </a:p>
      </dgm:t>
    </dgm:pt>
    <dgm:pt modelId="{26F3D9F4-3F20-4273-B0F6-F3FA1C219141}" type="parTrans" cxnId="{6D69C9AF-C215-4D39-8828-59F6C07FE883}">
      <dgm:prSet/>
      <dgm:spPr/>
      <dgm:t>
        <a:bodyPr/>
        <a:lstStyle/>
        <a:p>
          <a:endParaRPr lang="en-US"/>
        </a:p>
      </dgm:t>
    </dgm:pt>
    <dgm:pt modelId="{29E63C72-578B-4DBE-ADCB-258C7F4BA62C}" type="sibTrans" cxnId="{6D69C9AF-C215-4D39-8828-59F6C07FE883}">
      <dgm:prSet/>
      <dgm:spPr/>
      <dgm:t>
        <a:bodyPr/>
        <a:lstStyle/>
        <a:p>
          <a:endParaRPr lang="en-US"/>
        </a:p>
      </dgm:t>
    </dgm:pt>
    <dgm:pt modelId="{E4F5DDE8-6D6E-47C3-97A0-D971DBF0C049}">
      <dgm:prSet phldrT="[Text]"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Coupling Constant</a:t>
          </a:r>
        </a:p>
      </dgm:t>
    </dgm:pt>
    <dgm:pt modelId="{EE029D32-AAE1-4205-9030-7F3A044363EB}" type="parTrans" cxnId="{83AFD4A0-4006-4E40-9194-FDF4C6C2040D}">
      <dgm:prSet/>
      <dgm:spPr/>
      <dgm:t>
        <a:bodyPr/>
        <a:lstStyle/>
        <a:p>
          <a:endParaRPr lang="en-US"/>
        </a:p>
      </dgm:t>
    </dgm:pt>
    <dgm:pt modelId="{19BFAE15-6407-44E5-8E86-BC818E91DD4D}" type="sibTrans" cxnId="{83AFD4A0-4006-4E40-9194-FDF4C6C2040D}">
      <dgm:prSet/>
      <dgm:spPr/>
      <dgm:t>
        <a:bodyPr/>
        <a:lstStyle/>
        <a:p>
          <a:endParaRPr lang="en-US"/>
        </a:p>
      </dgm:t>
    </dgm:pt>
    <dgm:pt modelId="{104FF2BE-9D32-40FD-B36D-3C5D8F8FD478}">
      <dgm:prSet phldrT="[Text]"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Nuclear </a:t>
          </a:r>
          <a:r>
            <a:rPr lang="en-US" sz="240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Overhauser</a:t>
          </a:r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Effect</a:t>
          </a:r>
        </a:p>
      </dgm:t>
    </dgm:pt>
    <dgm:pt modelId="{BC074D50-F02E-41B0-8FEF-9C4C8E736F2B}" type="parTrans" cxnId="{DE89B862-B71A-4899-94A3-63A13C7BA1F0}">
      <dgm:prSet/>
      <dgm:spPr/>
      <dgm:t>
        <a:bodyPr/>
        <a:lstStyle/>
        <a:p>
          <a:endParaRPr lang="en-US"/>
        </a:p>
      </dgm:t>
    </dgm:pt>
    <dgm:pt modelId="{0F5700AC-9DCE-47EF-AEF0-2CB2B77BA0A2}" type="sibTrans" cxnId="{DE89B862-B71A-4899-94A3-63A13C7BA1F0}">
      <dgm:prSet/>
      <dgm:spPr/>
      <dgm:t>
        <a:bodyPr/>
        <a:lstStyle/>
        <a:p>
          <a:endParaRPr lang="en-US"/>
        </a:p>
      </dgm:t>
    </dgm:pt>
    <dgm:pt modelId="{596A3932-71DB-4213-B008-9FEFEDE0554A}">
      <dgm:prSet phldrT="[Text]"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Computation</a:t>
          </a:r>
        </a:p>
      </dgm:t>
    </dgm:pt>
    <dgm:pt modelId="{45D54E0C-2E84-44BA-802B-2BF0CD340843}" type="parTrans" cxnId="{8C2BBA13-27E1-40DB-9548-CA166145C23A}">
      <dgm:prSet/>
      <dgm:spPr/>
      <dgm:t>
        <a:bodyPr/>
        <a:lstStyle/>
        <a:p>
          <a:endParaRPr lang="en-US"/>
        </a:p>
      </dgm:t>
    </dgm:pt>
    <dgm:pt modelId="{C241CB00-4118-4F10-9219-BA8B70905142}" type="sibTrans" cxnId="{8C2BBA13-27E1-40DB-9548-CA166145C23A}">
      <dgm:prSet/>
      <dgm:spPr/>
      <dgm:t>
        <a:bodyPr/>
        <a:lstStyle/>
        <a:p>
          <a:endParaRPr lang="en-US"/>
        </a:p>
      </dgm:t>
    </dgm:pt>
    <dgm:pt modelId="{18F7CA8F-D70E-4E60-ABDE-63722105DE55}">
      <dgm:prSet phldrT="[Text]" custT="1"/>
      <dgm:spPr/>
      <dgm:t>
        <a:bodyPr/>
        <a:lstStyle/>
        <a:p>
          <a:r>
            <a: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Machine Learning</a:t>
          </a:r>
        </a:p>
      </dgm:t>
    </dgm:pt>
    <dgm:pt modelId="{CA726788-B28D-41FB-ABF0-6E0D90F48CC7}" type="parTrans" cxnId="{B373DF08-5AF0-4E49-A132-62AFB1BCDC1A}">
      <dgm:prSet/>
      <dgm:spPr/>
      <dgm:t>
        <a:bodyPr/>
        <a:lstStyle/>
        <a:p>
          <a:endParaRPr lang="en-US"/>
        </a:p>
      </dgm:t>
    </dgm:pt>
    <dgm:pt modelId="{DE666077-4BEE-470A-9FCE-10335D6E1ABD}" type="sibTrans" cxnId="{B373DF08-5AF0-4E49-A132-62AFB1BCDC1A}">
      <dgm:prSet/>
      <dgm:spPr/>
      <dgm:t>
        <a:bodyPr/>
        <a:lstStyle/>
        <a:p>
          <a:endParaRPr lang="en-US"/>
        </a:p>
      </dgm:t>
    </dgm:pt>
    <dgm:pt modelId="{A929B189-FADD-4A2E-AEB7-E7E67948AB38}" type="pres">
      <dgm:prSet presAssocID="{68E80399-D314-4D06-A340-066D29B36358}" presName="linear" presStyleCnt="0">
        <dgm:presLayoutVars>
          <dgm:dir/>
          <dgm:animLvl val="lvl"/>
          <dgm:resizeHandles val="exact"/>
        </dgm:presLayoutVars>
      </dgm:prSet>
      <dgm:spPr/>
    </dgm:pt>
    <dgm:pt modelId="{835808EF-9F19-4E20-BD57-D4F7179FC4FF}" type="pres">
      <dgm:prSet presAssocID="{6E583FA1-2A9B-40F7-8434-0AA3F69523F6}" presName="parentLin" presStyleCnt="0"/>
      <dgm:spPr/>
    </dgm:pt>
    <dgm:pt modelId="{662F8E8D-2923-4DFE-B832-F0FC98337BE6}" type="pres">
      <dgm:prSet presAssocID="{6E583FA1-2A9B-40F7-8434-0AA3F69523F6}" presName="parentLeftMargin" presStyleLbl="node1" presStyleIdx="0" presStyleCnt="5"/>
      <dgm:spPr/>
    </dgm:pt>
    <dgm:pt modelId="{58A032C4-CB74-446B-8670-2079896EF227}" type="pres">
      <dgm:prSet presAssocID="{6E583FA1-2A9B-40F7-8434-0AA3F69523F6}" presName="parentText" presStyleLbl="node1" presStyleIdx="0" presStyleCnt="5" custScaleX="117558">
        <dgm:presLayoutVars>
          <dgm:chMax val="0"/>
          <dgm:bulletEnabled val="1"/>
        </dgm:presLayoutVars>
      </dgm:prSet>
      <dgm:spPr/>
    </dgm:pt>
    <dgm:pt modelId="{1A34C3D9-F236-4638-9EEB-63F97EB10DDC}" type="pres">
      <dgm:prSet presAssocID="{6E583FA1-2A9B-40F7-8434-0AA3F69523F6}" presName="negativeSpace" presStyleCnt="0"/>
      <dgm:spPr/>
    </dgm:pt>
    <dgm:pt modelId="{7B15F952-BA59-4354-946A-38B10ECE5EFA}" type="pres">
      <dgm:prSet presAssocID="{6E583FA1-2A9B-40F7-8434-0AA3F69523F6}" presName="childText" presStyleLbl="conFgAcc1" presStyleIdx="0" presStyleCnt="5">
        <dgm:presLayoutVars>
          <dgm:bulletEnabled val="1"/>
        </dgm:presLayoutVars>
      </dgm:prSet>
      <dgm:spPr/>
    </dgm:pt>
    <dgm:pt modelId="{2A712EDF-73D7-44EE-AEBB-0DA458261611}" type="pres">
      <dgm:prSet presAssocID="{29E63C72-578B-4DBE-ADCB-258C7F4BA62C}" presName="spaceBetweenRectangles" presStyleCnt="0"/>
      <dgm:spPr/>
    </dgm:pt>
    <dgm:pt modelId="{8550D632-7E3C-4646-AAAA-BA4E9A3B8288}" type="pres">
      <dgm:prSet presAssocID="{E4F5DDE8-6D6E-47C3-97A0-D971DBF0C049}" presName="parentLin" presStyleCnt="0"/>
      <dgm:spPr/>
    </dgm:pt>
    <dgm:pt modelId="{05A528F5-75E7-41E9-9200-0FCE0F49F897}" type="pres">
      <dgm:prSet presAssocID="{E4F5DDE8-6D6E-47C3-97A0-D971DBF0C049}" presName="parentLeftMargin" presStyleLbl="node1" presStyleIdx="0" presStyleCnt="5"/>
      <dgm:spPr/>
    </dgm:pt>
    <dgm:pt modelId="{9470A41E-75BE-451C-926F-5DFED2927741}" type="pres">
      <dgm:prSet presAssocID="{E4F5DDE8-6D6E-47C3-97A0-D971DBF0C049}" presName="parentText" presStyleLbl="node1" presStyleIdx="1" presStyleCnt="5" custScaleX="117558">
        <dgm:presLayoutVars>
          <dgm:chMax val="0"/>
          <dgm:bulletEnabled val="1"/>
        </dgm:presLayoutVars>
      </dgm:prSet>
      <dgm:spPr/>
    </dgm:pt>
    <dgm:pt modelId="{236BBEFD-0E6E-47E6-8AD1-5C24C6EBDDBA}" type="pres">
      <dgm:prSet presAssocID="{E4F5DDE8-6D6E-47C3-97A0-D971DBF0C049}" presName="negativeSpace" presStyleCnt="0"/>
      <dgm:spPr/>
    </dgm:pt>
    <dgm:pt modelId="{C64FECF3-7DF1-4A93-98F9-5C4604890A64}" type="pres">
      <dgm:prSet presAssocID="{E4F5DDE8-6D6E-47C3-97A0-D971DBF0C049}" presName="childText" presStyleLbl="conFgAcc1" presStyleIdx="1" presStyleCnt="5">
        <dgm:presLayoutVars>
          <dgm:bulletEnabled val="1"/>
        </dgm:presLayoutVars>
      </dgm:prSet>
      <dgm:spPr/>
    </dgm:pt>
    <dgm:pt modelId="{3F717260-BF21-4E5F-B53D-094F1ABA1545}" type="pres">
      <dgm:prSet presAssocID="{19BFAE15-6407-44E5-8E86-BC818E91DD4D}" presName="spaceBetweenRectangles" presStyleCnt="0"/>
      <dgm:spPr/>
    </dgm:pt>
    <dgm:pt modelId="{E5F0B6EF-0367-43AA-B824-9907700AC865}" type="pres">
      <dgm:prSet presAssocID="{104FF2BE-9D32-40FD-B36D-3C5D8F8FD478}" presName="parentLin" presStyleCnt="0"/>
      <dgm:spPr/>
    </dgm:pt>
    <dgm:pt modelId="{233D60DD-D784-4079-928C-7B9BA402FCF5}" type="pres">
      <dgm:prSet presAssocID="{104FF2BE-9D32-40FD-B36D-3C5D8F8FD478}" presName="parentLeftMargin" presStyleLbl="node1" presStyleIdx="1" presStyleCnt="5"/>
      <dgm:spPr/>
    </dgm:pt>
    <dgm:pt modelId="{69FA107C-76AE-4877-8653-F7BD457A6D17}" type="pres">
      <dgm:prSet presAssocID="{104FF2BE-9D32-40FD-B36D-3C5D8F8FD478}" presName="parentText" presStyleLbl="node1" presStyleIdx="2" presStyleCnt="5" custScaleX="117558">
        <dgm:presLayoutVars>
          <dgm:chMax val="0"/>
          <dgm:bulletEnabled val="1"/>
        </dgm:presLayoutVars>
      </dgm:prSet>
      <dgm:spPr/>
    </dgm:pt>
    <dgm:pt modelId="{9702BC16-7332-45F5-8957-2EBF41823DC3}" type="pres">
      <dgm:prSet presAssocID="{104FF2BE-9D32-40FD-B36D-3C5D8F8FD478}" presName="negativeSpace" presStyleCnt="0"/>
      <dgm:spPr/>
    </dgm:pt>
    <dgm:pt modelId="{B2847010-B403-415F-96DD-C9B864F56FCA}" type="pres">
      <dgm:prSet presAssocID="{104FF2BE-9D32-40FD-B36D-3C5D8F8FD478}" presName="childText" presStyleLbl="conFgAcc1" presStyleIdx="2" presStyleCnt="5">
        <dgm:presLayoutVars>
          <dgm:bulletEnabled val="1"/>
        </dgm:presLayoutVars>
      </dgm:prSet>
      <dgm:spPr/>
    </dgm:pt>
    <dgm:pt modelId="{4D8407F5-03B9-459E-B654-777C8E4F4883}" type="pres">
      <dgm:prSet presAssocID="{0F5700AC-9DCE-47EF-AEF0-2CB2B77BA0A2}" presName="spaceBetweenRectangles" presStyleCnt="0"/>
      <dgm:spPr/>
    </dgm:pt>
    <dgm:pt modelId="{C1D3DB61-3E80-4598-B2D4-55199F69B7CB}" type="pres">
      <dgm:prSet presAssocID="{596A3932-71DB-4213-B008-9FEFEDE0554A}" presName="parentLin" presStyleCnt="0"/>
      <dgm:spPr/>
    </dgm:pt>
    <dgm:pt modelId="{27BA5189-9FB7-46F1-8AA5-F5B39B278247}" type="pres">
      <dgm:prSet presAssocID="{596A3932-71DB-4213-B008-9FEFEDE0554A}" presName="parentLeftMargin" presStyleLbl="node1" presStyleIdx="2" presStyleCnt="5"/>
      <dgm:spPr/>
    </dgm:pt>
    <dgm:pt modelId="{8E3D3E87-E06E-46F8-997B-8CD6BA6BC5B8}" type="pres">
      <dgm:prSet presAssocID="{596A3932-71DB-4213-B008-9FEFEDE0554A}" presName="parentText" presStyleLbl="node1" presStyleIdx="3" presStyleCnt="5" custScaleX="117558">
        <dgm:presLayoutVars>
          <dgm:chMax val="0"/>
          <dgm:bulletEnabled val="1"/>
        </dgm:presLayoutVars>
      </dgm:prSet>
      <dgm:spPr/>
    </dgm:pt>
    <dgm:pt modelId="{71FBB641-193B-468B-B4FD-CB7553C57632}" type="pres">
      <dgm:prSet presAssocID="{596A3932-71DB-4213-B008-9FEFEDE0554A}" presName="negativeSpace" presStyleCnt="0"/>
      <dgm:spPr/>
    </dgm:pt>
    <dgm:pt modelId="{C8E261D9-64FC-466B-BCDF-986DAD851810}" type="pres">
      <dgm:prSet presAssocID="{596A3932-71DB-4213-B008-9FEFEDE0554A}" presName="childText" presStyleLbl="conFgAcc1" presStyleIdx="3" presStyleCnt="5">
        <dgm:presLayoutVars>
          <dgm:bulletEnabled val="1"/>
        </dgm:presLayoutVars>
      </dgm:prSet>
      <dgm:spPr/>
    </dgm:pt>
    <dgm:pt modelId="{186509FE-91C2-4823-97E1-76DA474E3FDA}" type="pres">
      <dgm:prSet presAssocID="{C241CB00-4118-4F10-9219-BA8B70905142}" presName="spaceBetweenRectangles" presStyleCnt="0"/>
      <dgm:spPr/>
    </dgm:pt>
    <dgm:pt modelId="{55C87BF8-0763-418C-8C4A-4369C4AB2042}" type="pres">
      <dgm:prSet presAssocID="{18F7CA8F-D70E-4E60-ABDE-63722105DE55}" presName="parentLin" presStyleCnt="0"/>
      <dgm:spPr/>
    </dgm:pt>
    <dgm:pt modelId="{20E12E4E-EB7E-41D0-B915-55C04F1CC302}" type="pres">
      <dgm:prSet presAssocID="{18F7CA8F-D70E-4E60-ABDE-63722105DE55}" presName="parentLeftMargin" presStyleLbl="node1" presStyleIdx="3" presStyleCnt="5"/>
      <dgm:spPr/>
    </dgm:pt>
    <dgm:pt modelId="{7E0423E7-0259-43CD-97C1-77311D44EC36}" type="pres">
      <dgm:prSet presAssocID="{18F7CA8F-D70E-4E60-ABDE-63722105DE55}" presName="parentText" presStyleLbl="node1" presStyleIdx="4" presStyleCnt="5" custScaleX="117558">
        <dgm:presLayoutVars>
          <dgm:chMax val="0"/>
          <dgm:bulletEnabled val="1"/>
        </dgm:presLayoutVars>
      </dgm:prSet>
      <dgm:spPr/>
    </dgm:pt>
    <dgm:pt modelId="{E55499AF-24E1-472A-AD2C-B153FBB2334D}" type="pres">
      <dgm:prSet presAssocID="{18F7CA8F-D70E-4E60-ABDE-63722105DE55}" presName="negativeSpace" presStyleCnt="0"/>
      <dgm:spPr/>
    </dgm:pt>
    <dgm:pt modelId="{D0C3016B-C33C-4ADB-9B7F-E2CB21D0F79D}" type="pres">
      <dgm:prSet presAssocID="{18F7CA8F-D70E-4E60-ABDE-63722105DE5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C5BEC03-80CB-43B4-AD96-0167EB87AD4E}" type="presOf" srcId="{596A3932-71DB-4213-B008-9FEFEDE0554A}" destId="{27BA5189-9FB7-46F1-8AA5-F5B39B278247}" srcOrd="0" destOrd="0" presId="urn:microsoft.com/office/officeart/2005/8/layout/list1"/>
    <dgm:cxn modelId="{B373DF08-5AF0-4E49-A132-62AFB1BCDC1A}" srcId="{68E80399-D314-4D06-A340-066D29B36358}" destId="{18F7CA8F-D70E-4E60-ABDE-63722105DE55}" srcOrd="4" destOrd="0" parTransId="{CA726788-B28D-41FB-ABF0-6E0D90F48CC7}" sibTransId="{DE666077-4BEE-470A-9FCE-10335D6E1ABD}"/>
    <dgm:cxn modelId="{8C2BBA13-27E1-40DB-9548-CA166145C23A}" srcId="{68E80399-D314-4D06-A340-066D29B36358}" destId="{596A3932-71DB-4213-B008-9FEFEDE0554A}" srcOrd="3" destOrd="0" parTransId="{45D54E0C-2E84-44BA-802B-2BF0CD340843}" sibTransId="{C241CB00-4118-4F10-9219-BA8B70905142}"/>
    <dgm:cxn modelId="{48C19E3D-7D23-49BB-B236-44DBFE962607}" type="presOf" srcId="{18F7CA8F-D70E-4E60-ABDE-63722105DE55}" destId="{20E12E4E-EB7E-41D0-B915-55C04F1CC302}" srcOrd="0" destOrd="0" presId="urn:microsoft.com/office/officeart/2005/8/layout/list1"/>
    <dgm:cxn modelId="{DE89B862-B71A-4899-94A3-63A13C7BA1F0}" srcId="{68E80399-D314-4D06-A340-066D29B36358}" destId="{104FF2BE-9D32-40FD-B36D-3C5D8F8FD478}" srcOrd="2" destOrd="0" parTransId="{BC074D50-F02E-41B0-8FEF-9C4C8E736F2B}" sibTransId="{0F5700AC-9DCE-47EF-AEF0-2CB2B77BA0A2}"/>
    <dgm:cxn modelId="{AEF3C847-4C4A-47DE-B305-FAE2B089E3F3}" type="presOf" srcId="{E4F5DDE8-6D6E-47C3-97A0-D971DBF0C049}" destId="{9470A41E-75BE-451C-926F-5DFED2927741}" srcOrd="1" destOrd="0" presId="urn:microsoft.com/office/officeart/2005/8/layout/list1"/>
    <dgm:cxn modelId="{36A08569-5528-477F-AA27-10D696680FD8}" type="presOf" srcId="{68E80399-D314-4D06-A340-066D29B36358}" destId="{A929B189-FADD-4A2E-AEB7-E7E67948AB38}" srcOrd="0" destOrd="0" presId="urn:microsoft.com/office/officeart/2005/8/layout/list1"/>
    <dgm:cxn modelId="{8B77C670-28AE-48BA-9F54-41291779D189}" type="presOf" srcId="{E4F5DDE8-6D6E-47C3-97A0-D971DBF0C049}" destId="{05A528F5-75E7-41E9-9200-0FCE0F49F897}" srcOrd="0" destOrd="0" presId="urn:microsoft.com/office/officeart/2005/8/layout/list1"/>
    <dgm:cxn modelId="{8ED20452-468D-452B-B326-9ABB1C56B7F1}" type="presOf" srcId="{6E583FA1-2A9B-40F7-8434-0AA3F69523F6}" destId="{58A032C4-CB74-446B-8670-2079896EF227}" srcOrd="1" destOrd="0" presId="urn:microsoft.com/office/officeart/2005/8/layout/list1"/>
    <dgm:cxn modelId="{698A0687-D0C2-476B-87BC-28637D664CCE}" type="presOf" srcId="{596A3932-71DB-4213-B008-9FEFEDE0554A}" destId="{8E3D3E87-E06E-46F8-997B-8CD6BA6BC5B8}" srcOrd="1" destOrd="0" presId="urn:microsoft.com/office/officeart/2005/8/layout/list1"/>
    <dgm:cxn modelId="{7A29C287-0C1C-40AC-8820-86A7BA0A6594}" type="presOf" srcId="{104FF2BE-9D32-40FD-B36D-3C5D8F8FD478}" destId="{69FA107C-76AE-4877-8653-F7BD457A6D17}" srcOrd="1" destOrd="0" presId="urn:microsoft.com/office/officeart/2005/8/layout/list1"/>
    <dgm:cxn modelId="{83AFD4A0-4006-4E40-9194-FDF4C6C2040D}" srcId="{68E80399-D314-4D06-A340-066D29B36358}" destId="{E4F5DDE8-6D6E-47C3-97A0-D971DBF0C049}" srcOrd="1" destOrd="0" parTransId="{EE029D32-AAE1-4205-9030-7F3A044363EB}" sibTransId="{19BFAE15-6407-44E5-8E86-BC818E91DD4D}"/>
    <dgm:cxn modelId="{6D69C9AF-C215-4D39-8828-59F6C07FE883}" srcId="{68E80399-D314-4D06-A340-066D29B36358}" destId="{6E583FA1-2A9B-40F7-8434-0AA3F69523F6}" srcOrd="0" destOrd="0" parTransId="{26F3D9F4-3F20-4273-B0F6-F3FA1C219141}" sibTransId="{29E63C72-578B-4DBE-ADCB-258C7F4BA62C}"/>
    <dgm:cxn modelId="{845D90C3-5376-4B77-90B6-E71D4DC6CC33}" type="presOf" srcId="{6E583FA1-2A9B-40F7-8434-0AA3F69523F6}" destId="{662F8E8D-2923-4DFE-B832-F0FC98337BE6}" srcOrd="0" destOrd="0" presId="urn:microsoft.com/office/officeart/2005/8/layout/list1"/>
    <dgm:cxn modelId="{B0D77EDC-25EA-43D8-A7A0-327648EE8375}" type="presOf" srcId="{104FF2BE-9D32-40FD-B36D-3C5D8F8FD478}" destId="{233D60DD-D784-4079-928C-7B9BA402FCF5}" srcOrd="0" destOrd="0" presId="urn:microsoft.com/office/officeart/2005/8/layout/list1"/>
    <dgm:cxn modelId="{E0E2C4E2-344F-46C3-AC0F-0ACFBC3E5C52}" type="presOf" srcId="{18F7CA8F-D70E-4E60-ABDE-63722105DE55}" destId="{7E0423E7-0259-43CD-97C1-77311D44EC36}" srcOrd="1" destOrd="0" presId="urn:microsoft.com/office/officeart/2005/8/layout/list1"/>
    <dgm:cxn modelId="{C8297A50-5749-44F8-B42B-186263881254}" type="presParOf" srcId="{A929B189-FADD-4A2E-AEB7-E7E67948AB38}" destId="{835808EF-9F19-4E20-BD57-D4F7179FC4FF}" srcOrd="0" destOrd="0" presId="urn:microsoft.com/office/officeart/2005/8/layout/list1"/>
    <dgm:cxn modelId="{9B886EB0-8B6C-46AA-BD2D-ECDB6F4C2C30}" type="presParOf" srcId="{835808EF-9F19-4E20-BD57-D4F7179FC4FF}" destId="{662F8E8D-2923-4DFE-B832-F0FC98337BE6}" srcOrd="0" destOrd="0" presId="urn:microsoft.com/office/officeart/2005/8/layout/list1"/>
    <dgm:cxn modelId="{3C1FACDD-C92A-48C9-8B89-A3915AF4B7E8}" type="presParOf" srcId="{835808EF-9F19-4E20-BD57-D4F7179FC4FF}" destId="{58A032C4-CB74-446B-8670-2079896EF227}" srcOrd="1" destOrd="0" presId="urn:microsoft.com/office/officeart/2005/8/layout/list1"/>
    <dgm:cxn modelId="{0E4CB82F-691D-43F6-A230-AB98B327B0E0}" type="presParOf" srcId="{A929B189-FADD-4A2E-AEB7-E7E67948AB38}" destId="{1A34C3D9-F236-4638-9EEB-63F97EB10DDC}" srcOrd="1" destOrd="0" presId="urn:microsoft.com/office/officeart/2005/8/layout/list1"/>
    <dgm:cxn modelId="{1F7DDA76-79CA-40F1-A41B-72A5572DC017}" type="presParOf" srcId="{A929B189-FADD-4A2E-AEB7-E7E67948AB38}" destId="{7B15F952-BA59-4354-946A-38B10ECE5EFA}" srcOrd="2" destOrd="0" presId="urn:microsoft.com/office/officeart/2005/8/layout/list1"/>
    <dgm:cxn modelId="{0C6B0FE2-8C2D-45C1-BA81-A5E1014259C0}" type="presParOf" srcId="{A929B189-FADD-4A2E-AEB7-E7E67948AB38}" destId="{2A712EDF-73D7-44EE-AEBB-0DA458261611}" srcOrd="3" destOrd="0" presId="urn:microsoft.com/office/officeart/2005/8/layout/list1"/>
    <dgm:cxn modelId="{FA992FD0-F11A-4C5E-8D7B-7E51C77BB577}" type="presParOf" srcId="{A929B189-FADD-4A2E-AEB7-E7E67948AB38}" destId="{8550D632-7E3C-4646-AAAA-BA4E9A3B8288}" srcOrd="4" destOrd="0" presId="urn:microsoft.com/office/officeart/2005/8/layout/list1"/>
    <dgm:cxn modelId="{04C17F9F-4DEF-4283-AF09-EED6D37A08A9}" type="presParOf" srcId="{8550D632-7E3C-4646-AAAA-BA4E9A3B8288}" destId="{05A528F5-75E7-41E9-9200-0FCE0F49F897}" srcOrd="0" destOrd="0" presId="urn:microsoft.com/office/officeart/2005/8/layout/list1"/>
    <dgm:cxn modelId="{5B076EBC-4C6E-47C0-98B0-1DDD8C8BA6CD}" type="presParOf" srcId="{8550D632-7E3C-4646-AAAA-BA4E9A3B8288}" destId="{9470A41E-75BE-451C-926F-5DFED2927741}" srcOrd="1" destOrd="0" presId="urn:microsoft.com/office/officeart/2005/8/layout/list1"/>
    <dgm:cxn modelId="{FAE91FC5-E465-4A02-A514-504E9B9A640E}" type="presParOf" srcId="{A929B189-FADD-4A2E-AEB7-E7E67948AB38}" destId="{236BBEFD-0E6E-47E6-8AD1-5C24C6EBDDBA}" srcOrd="5" destOrd="0" presId="urn:microsoft.com/office/officeart/2005/8/layout/list1"/>
    <dgm:cxn modelId="{2F590A03-5A12-40CE-BE61-FD7B68FB4C77}" type="presParOf" srcId="{A929B189-FADD-4A2E-AEB7-E7E67948AB38}" destId="{C64FECF3-7DF1-4A93-98F9-5C4604890A64}" srcOrd="6" destOrd="0" presId="urn:microsoft.com/office/officeart/2005/8/layout/list1"/>
    <dgm:cxn modelId="{0EB2C9BB-239C-4BEE-A1BF-6109B2D2D50C}" type="presParOf" srcId="{A929B189-FADD-4A2E-AEB7-E7E67948AB38}" destId="{3F717260-BF21-4E5F-B53D-094F1ABA1545}" srcOrd="7" destOrd="0" presId="urn:microsoft.com/office/officeart/2005/8/layout/list1"/>
    <dgm:cxn modelId="{3F1727F7-8655-4149-822D-D4F56FAD8910}" type="presParOf" srcId="{A929B189-FADD-4A2E-AEB7-E7E67948AB38}" destId="{E5F0B6EF-0367-43AA-B824-9907700AC865}" srcOrd="8" destOrd="0" presId="urn:microsoft.com/office/officeart/2005/8/layout/list1"/>
    <dgm:cxn modelId="{A58E33B8-18CE-4275-A04C-33316A4CA79D}" type="presParOf" srcId="{E5F0B6EF-0367-43AA-B824-9907700AC865}" destId="{233D60DD-D784-4079-928C-7B9BA402FCF5}" srcOrd="0" destOrd="0" presId="urn:microsoft.com/office/officeart/2005/8/layout/list1"/>
    <dgm:cxn modelId="{76804210-6C16-47F8-B2F3-85603963EA29}" type="presParOf" srcId="{E5F0B6EF-0367-43AA-B824-9907700AC865}" destId="{69FA107C-76AE-4877-8653-F7BD457A6D17}" srcOrd="1" destOrd="0" presId="urn:microsoft.com/office/officeart/2005/8/layout/list1"/>
    <dgm:cxn modelId="{82964FE7-5366-4F39-9CE9-DB560797C20C}" type="presParOf" srcId="{A929B189-FADD-4A2E-AEB7-E7E67948AB38}" destId="{9702BC16-7332-45F5-8957-2EBF41823DC3}" srcOrd="9" destOrd="0" presId="urn:microsoft.com/office/officeart/2005/8/layout/list1"/>
    <dgm:cxn modelId="{22548153-2570-4AFB-8799-3DA99032AD85}" type="presParOf" srcId="{A929B189-FADD-4A2E-AEB7-E7E67948AB38}" destId="{B2847010-B403-415F-96DD-C9B864F56FCA}" srcOrd="10" destOrd="0" presId="urn:microsoft.com/office/officeart/2005/8/layout/list1"/>
    <dgm:cxn modelId="{6A49A95F-F800-4631-9657-2D4F052852D1}" type="presParOf" srcId="{A929B189-FADD-4A2E-AEB7-E7E67948AB38}" destId="{4D8407F5-03B9-459E-B654-777C8E4F4883}" srcOrd="11" destOrd="0" presId="urn:microsoft.com/office/officeart/2005/8/layout/list1"/>
    <dgm:cxn modelId="{18BEA785-3C90-4973-AB9D-9885A7E746CB}" type="presParOf" srcId="{A929B189-FADD-4A2E-AEB7-E7E67948AB38}" destId="{C1D3DB61-3E80-4598-B2D4-55199F69B7CB}" srcOrd="12" destOrd="0" presId="urn:microsoft.com/office/officeart/2005/8/layout/list1"/>
    <dgm:cxn modelId="{793B7F01-6895-4DF9-8705-5C485C2FA2D4}" type="presParOf" srcId="{C1D3DB61-3E80-4598-B2D4-55199F69B7CB}" destId="{27BA5189-9FB7-46F1-8AA5-F5B39B278247}" srcOrd="0" destOrd="0" presId="urn:microsoft.com/office/officeart/2005/8/layout/list1"/>
    <dgm:cxn modelId="{16CF5CCB-84D9-47E3-9746-EDE20235693A}" type="presParOf" srcId="{C1D3DB61-3E80-4598-B2D4-55199F69B7CB}" destId="{8E3D3E87-E06E-46F8-997B-8CD6BA6BC5B8}" srcOrd="1" destOrd="0" presId="urn:microsoft.com/office/officeart/2005/8/layout/list1"/>
    <dgm:cxn modelId="{474F72F8-DB69-4E06-BA4C-EF533272A9A4}" type="presParOf" srcId="{A929B189-FADD-4A2E-AEB7-E7E67948AB38}" destId="{71FBB641-193B-468B-B4FD-CB7553C57632}" srcOrd="13" destOrd="0" presId="urn:microsoft.com/office/officeart/2005/8/layout/list1"/>
    <dgm:cxn modelId="{8EB9BEF3-FDD6-4F43-B1DF-3325D63307BF}" type="presParOf" srcId="{A929B189-FADD-4A2E-AEB7-E7E67948AB38}" destId="{C8E261D9-64FC-466B-BCDF-986DAD851810}" srcOrd="14" destOrd="0" presId="urn:microsoft.com/office/officeart/2005/8/layout/list1"/>
    <dgm:cxn modelId="{D49850B2-DBF0-4BF7-BDA9-739506A5728C}" type="presParOf" srcId="{A929B189-FADD-4A2E-AEB7-E7E67948AB38}" destId="{186509FE-91C2-4823-97E1-76DA474E3FDA}" srcOrd="15" destOrd="0" presId="urn:microsoft.com/office/officeart/2005/8/layout/list1"/>
    <dgm:cxn modelId="{80F995E6-94F5-4CED-A669-DA754754BB97}" type="presParOf" srcId="{A929B189-FADD-4A2E-AEB7-E7E67948AB38}" destId="{55C87BF8-0763-418C-8C4A-4369C4AB2042}" srcOrd="16" destOrd="0" presId="urn:microsoft.com/office/officeart/2005/8/layout/list1"/>
    <dgm:cxn modelId="{015D3625-CBC4-4A45-B695-913EFAEA06B1}" type="presParOf" srcId="{55C87BF8-0763-418C-8C4A-4369C4AB2042}" destId="{20E12E4E-EB7E-41D0-B915-55C04F1CC302}" srcOrd="0" destOrd="0" presId="urn:microsoft.com/office/officeart/2005/8/layout/list1"/>
    <dgm:cxn modelId="{FF19FBF3-5537-4E77-8E3A-7AB249903FFD}" type="presParOf" srcId="{55C87BF8-0763-418C-8C4A-4369C4AB2042}" destId="{7E0423E7-0259-43CD-97C1-77311D44EC36}" srcOrd="1" destOrd="0" presId="urn:microsoft.com/office/officeart/2005/8/layout/list1"/>
    <dgm:cxn modelId="{6979FF23-7A95-46F5-AF3D-2271C1DA16C3}" type="presParOf" srcId="{A929B189-FADD-4A2E-AEB7-E7E67948AB38}" destId="{E55499AF-24E1-472A-AD2C-B153FBB2334D}" srcOrd="17" destOrd="0" presId="urn:microsoft.com/office/officeart/2005/8/layout/list1"/>
    <dgm:cxn modelId="{81227291-D097-4B29-AB3C-252DEEF8472E}" type="presParOf" srcId="{A929B189-FADD-4A2E-AEB7-E7E67948AB38}" destId="{D0C3016B-C33C-4ADB-9B7F-E2CB21D0F79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D2F9BE-9BC6-4D66-9547-3F1555A0FA8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91EDB9-D28C-4807-B8E2-30451C3B4E25}">
      <dgm:prSet phldrT="[Text]"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Single chiral center or remote chiral centers</a:t>
          </a:r>
        </a:p>
      </dgm:t>
    </dgm:pt>
    <dgm:pt modelId="{C316380E-32F3-4270-B30F-628F4FD8672C}" type="parTrans" cxnId="{CB22CEDF-2904-4C68-AEB1-450C76EE99C2}">
      <dgm:prSet/>
      <dgm:spPr/>
      <dgm:t>
        <a:bodyPr/>
        <a:lstStyle/>
        <a:p>
          <a:endParaRPr lang="en-US"/>
        </a:p>
      </dgm:t>
    </dgm:pt>
    <dgm:pt modelId="{93D04707-ED3D-40A6-A56B-A92E2D2C1734}" type="sibTrans" cxnId="{CB22CEDF-2904-4C68-AEB1-450C76EE99C2}">
      <dgm:prSet/>
      <dgm:spPr/>
      <dgm:t>
        <a:bodyPr/>
        <a:lstStyle/>
        <a:p>
          <a:endParaRPr lang="en-US"/>
        </a:p>
      </dgm:t>
    </dgm:pt>
    <dgm:pt modelId="{E12BB000-543C-467F-B491-537376C87D38}">
      <dgm:prSet phldrT="[Text]"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With neighboring predefined chiral center</a:t>
          </a:r>
        </a:p>
      </dgm:t>
    </dgm:pt>
    <dgm:pt modelId="{7D8EF74D-4D75-4826-B1E8-11E88389E5D1}" type="sibTrans" cxnId="{42A0C6F6-4B3F-4BF4-A4B9-6E3D7499A29A}">
      <dgm:prSet/>
      <dgm:spPr/>
      <dgm:t>
        <a:bodyPr/>
        <a:lstStyle/>
        <a:p>
          <a:endParaRPr lang="en-US"/>
        </a:p>
      </dgm:t>
    </dgm:pt>
    <dgm:pt modelId="{118F2941-F0EB-4CFD-9A11-3F3E263746C7}" type="parTrans" cxnId="{42A0C6F6-4B3F-4BF4-A4B9-6E3D7499A29A}">
      <dgm:prSet/>
      <dgm:spPr/>
      <dgm:t>
        <a:bodyPr/>
        <a:lstStyle/>
        <a:p>
          <a:endParaRPr lang="en-US"/>
        </a:p>
      </dgm:t>
    </dgm:pt>
    <dgm:pt modelId="{077054BC-EC8A-42CB-98DD-37BFBE700EB8}" type="pres">
      <dgm:prSet presAssocID="{D6D2F9BE-9BC6-4D66-9547-3F1555A0FA8C}" presName="linear" presStyleCnt="0">
        <dgm:presLayoutVars>
          <dgm:dir/>
          <dgm:animLvl val="lvl"/>
          <dgm:resizeHandles val="exact"/>
        </dgm:presLayoutVars>
      </dgm:prSet>
      <dgm:spPr/>
    </dgm:pt>
    <dgm:pt modelId="{2F9D0240-986A-493A-AB48-B4CB4911E211}" type="pres">
      <dgm:prSet presAssocID="{6091EDB9-D28C-4807-B8E2-30451C3B4E25}" presName="parentLin" presStyleCnt="0"/>
      <dgm:spPr/>
    </dgm:pt>
    <dgm:pt modelId="{B77519F4-EA24-4E38-B77E-4C5922008B4A}" type="pres">
      <dgm:prSet presAssocID="{6091EDB9-D28C-4807-B8E2-30451C3B4E25}" presName="parentLeftMargin" presStyleLbl="node1" presStyleIdx="0" presStyleCnt="2"/>
      <dgm:spPr/>
    </dgm:pt>
    <dgm:pt modelId="{EF62866D-5CEB-45E1-B6B3-05317EEF99B0}" type="pres">
      <dgm:prSet presAssocID="{6091EDB9-D28C-4807-B8E2-30451C3B4E25}" presName="parentText" presStyleLbl="node1" presStyleIdx="0" presStyleCnt="2" custScaleX="138996">
        <dgm:presLayoutVars>
          <dgm:chMax val="0"/>
          <dgm:bulletEnabled val="1"/>
        </dgm:presLayoutVars>
      </dgm:prSet>
      <dgm:spPr/>
    </dgm:pt>
    <dgm:pt modelId="{0ED33F35-F158-48BE-A715-B52733702395}" type="pres">
      <dgm:prSet presAssocID="{6091EDB9-D28C-4807-B8E2-30451C3B4E25}" presName="negativeSpace" presStyleCnt="0"/>
      <dgm:spPr/>
    </dgm:pt>
    <dgm:pt modelId="{FB296198-29C6-4E4B-9FA2-DE2F6D51E644}" type="pres">
      <dgm:prSet presAssocID="{6091EDB9-D28C-4807-B8E2-30451C3B4E25}" presName="childText" presStyleLbl="conFgAcc1" presStyleIdx="0" presStyleCnt="2">
        <dgm:presLayoutVars>
          <dgm:bulletEnabled val="1"/>
        </dgm:presLayoutVars>
      </dgm:prSet>
      <dgm:spPr/>
    </dgm:pt>
    <dgm:pt modelId="{43A4F43C-F216-4D88-A149-C94464A088CC}" type="pres">
      <dgm:prSet presAssocID="{93D04707-ED3D-40A6-A56B-A92E2D2C1734}" presName="spaceBetweenRectangles" presStyleCnt="0"/>
      <dgm:spPr/>
    </dgm:pt>
    <dgm:pt modelId="{0D531D6D-5D64-4477-BF10-424856F8791D}" type="pres">
      <dgm:prSet presAssocID="{E12BB000-543C-467F-B491-537376C87D38}" presName="parentLin" presStyleCnt="0"/>
      <dgm:spPr/>
    </dgm:pt>
    <dgm:pt modelId="{8D9653F4-1061-4547-945C-2999AEDD2B1E}" type="pres">
      <dgm:prSet presAssocID="{E12BB000-543C-467F-B491-537376C87D38}" presName="parentLeftMargin" presStyleLbl="node1" presStyleIdx="0" presStyleCnt="2"/>
      <dgm:spPr/>
    </dgm:pt>
    <dgm:pt modelId="{8ABFACE0-57A0-43DD-A3B1-4635D5F4EB3C}" type="pres">
      <dgm:prSet presAssocID="{E12BB000-543C-467F-B491-537376C87D38}" presName="parentText" presStyleLbl="node1" presStyleIdx="1" presStyleCnt="2" custScaleX="138996">
        <dgm:presLayoutVars>
          <dgm:chMax val="0"/>
          <dgm:bulletEnabled val="1"/>
        </dgm:presLayoutVars>
      </dgm:prSet>
      <dgm:spPr/>
    </dgm:pt>
    <dgm:pt modelId="{E1B8B926-E80C-414E-9589-C38BB020357F}" type="pres">
      <dgm:prSet presAssocID="{E12BB000-543C-467F-B491-537376C87D38}" presName="negativeSpace" presStyleCnt="0"/>
      <dgm:spPr/>
    </dgm:pt>
    <dgm:pt modelId="{428C32C0-5040-4AA9-8B46-75003DAFB8CA}" type="pres">
      <dgm:prSet presAssocID="{E12BB000-543C-467F-B491-537376C87D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A8A6804-F139-42E8-B789-9FE071E297FE}" type="presOf" srcId="{E12BB000-543C-467F-B491-537376C87D38}" destId="{8D9653F4-1061-4547-945C-2999AEDD2B1E}" srcOrd="0" destOrd="0" presId="urn:microsoft.com/office/officeart/2005/8/layout/list1"/>
    <dgm:cxn modelId="{1D609F33-EA43-4762-8773-C878ACD3109D}" type="presOf" srcId="{D6D2F9BE-9BC6-4D66-9547-3F1555A0FA8C}" destId="{077054BC-EC8A-42CB-98DD-37BFBE700EB8}" srcOrd="0" destOrd="0" presId="urn:microsoft.com/office/officeart/2005/8/layout/list1"/>
    <dgm:cxn modelId="{13A8D752-DF9E-46EA-BAE5-8218B597B994}" type="presOf" srcId="{E12BB000-543C-467F-B491-537376C87D38}" destId="{8ABFACE0-57A0-43DD-A3B1-4635D5F4EB3C}" srcOrd="1" destOrd="0" presId="urn:microsoft.com/office/officeart/2005/8/layout/list1"/>
    <dgm:cxn modelId="{0580CEA6-B4AE-4ECB-98C8-F706EBA6F35B}" type="presOf" srcId="{6091EDB9-D28C-4807-B8E2-30451C3B4E25}" destId="{EF62866D-5CEB-45E1-B6B3-05317EEF99B0}" srcOrd="1" destOrd="0" presId="urn:microsoft.com/office/officeart/2005/8/layout/list1"/>
    <dgm:cxn modelId="{C127E2A7-15D4-48D5-B8B0-6BD0A732B6E0}" type="presOf" srcId="{6091EDB9-D28C-4807-B8E2-30451C3B4E25}" destId="{B77519F4-EA24-4E38-B77E-4C5922008B4A}" srcOrd="0" destOrd="0" presId="urn:microsoft.com/office/officeart/2005/8/layout/list1"/>
    <dgm:cxn modelId="{CB22CEDF-2904-4C68-AEB1-450C76EE99C2}" srcId="{D6D2F9BE-9BC6-4D66-9547-3F1555A0FA8C}" destId="{6091EDB9-D28C-4807-B8E2-30451C3B4E25}" srcOrd="0" destOrd="0" parTransId="{C316380E-32F3-4270-B30F-628F4FD8672C}" sibTransId="{93D04707-ED3D-40A6-A56B-A92E2D2C1734}"/>
    <dgm:cxn modelId="{42A0C6F6-4B3F-4BF4-A4B9-6E3D7499A29A}" srcId="{D6D2F9BE-9BC6-4D66-9547-3F1555A0FA8C}" destId="{E12BB000-543C-467F-B491-537376C87D38}" srcOrd="1" destOrd="0" parTransId="{118F2941-F0EB-4CFD-9A11-3F3E263746C7}" sibTransId="{7D8EF74D-4D75-4826-B1E8-11E88389E5D1}"/>
    <dgm:cxn modelId="{E4310AC5-4FD0-4E8A-B038-37BA5F1341D3}" type="presParOf" srcId="{077054BC-EC8A-42CB-98DD-37BFBE700EB8}" destId="{2F9D0240-986A-493A-AB48-B4CB4911E211}" srcOrd="0" destOrd="0" presId="urn:microsoft.com/office/officeart/2005/8/layout/list1"/>
    <dgm:cxn modelId="{30D24619-CF33-43AA-A392-3EF6A09632D6}" type="presParOf" srcId="{2F9D0240-986A-493A-AB48-B4CB4911E211}" destId="{B77519F4-EA24-4E38-B77E-4C5922008B4A}" srcOrd="0" destOrd="0" presId="urn:microsoft.com/office/officeart/2005/8/layout/list1"/>
    <dgm:cxn modelId="{92EDC709-2FE6-4D7C-83AB-D6FBEF38E670}" type="presParOf" srcId="{2F9D0240-986A-493A-AB48-B4CB4911E211}" destId="{EF62866D-5CEB-45E1-B6B3-05317EEF99B0}" srcOrd="1" destOrd="0" presId="urn:microsoft.com/office/officeart/2005/8/layout/list1"/>
    <dgm:cxn modelId="{9B1B5493-B00B-49B5-85E2-A7E3FB3FDB3E}" type="presParOf" srcId="{077054BC-EC8A-42CB-98DD-37BFBE700EB8}" destId="{0ED33F35-F158-48BE-A715-B52733702395}" srcOrd="1" destOrd="0" presId="urn:microsoft.com/office/officeart/2005/8/layout/list1"/>
    <dgm:cxn modelId="{A52571B4-3D05-42A6-BE32-8460C4D20773}" type="presParOf" srcId="{077054BC-EC8A-42CB-98DD-37BFBE700EB8}" destId="{FB296198-29C6-4E4B-9FA2-DE2F6D51E644}" srcOrd="2" destOrd="0" presId="urn:microsoft.com/office/officeart/2005/8/layout/list1"/>
    <dgm:cxn modelId="{BA1A68F7-C235-46E2-8D3F-AE8BEBB0A69C}" type="presParOf" srcId="{077054BC-EC8A-42CB-98DD-37BFBE700EB8}" destId="{43A4F43C-F216-4D88-A149-C94464A088CC}" srcOrd="3" destOrd="0" presId="urn:microsoft.com/office/officeart/2005/8/layout/list1"/>
    <dgm:cxn modelId="{4649FD02-151C-44E9-906E-2C81538F8800}" type="presParOf" srcId="{077054BC-EC8A-42CB-98DD-37BFBE700EB8}" destId="{0D531D6D-5D64-4477-BF10-424856F8791D}" srcOrd="4" destOrd="0" presId="urn:microsoft.com/office/officeart/2005/8/layout/list1"/>
    <dgm:cxn modelId="{0938C409-F44C-4B1C-9DC4-50F805DC8575}" type="presParOf" srcId="{0D531D6D-5D64-4477-BF10-424856F8791D}" destId="{8D9653F4-1061-4547-945C-2999AEDD2B1E}" srcOrd="0" destOrd="0" presId="urn:microsoft.com/office/officeart/2005/8/layout/list1"/>
    <dgm:cxn modelId="{C4A66EA2-138A-4C13-9733-52E3705EAF82}" type="presParOf" srcId="{0D531D6D-5D64-4477-BF10-424856F8791D}" destId="{8ABFACE0-57A0-43DD-A3B1-4635D5F4EB3C}" srcOrd="1" destOrd="0" presId="urn:microsoft.com/office/officeart/2005/8/layout/list1"/>
    <dgm:cxn modelId="{20B7D3AB-8FE9-47D8-A45C-0BC94D1097A7}" type="presParOf" srcId="{077054BC-EC8A-42CB-98DD-37BFBE700EB8}" destId="{E1B8B926-E80C-414E-9589-C38BB020357F}" srcOrd="5" destOrd="0" presId="urn:microsoft.com/office/officeart/2005/8/layout/list1"/>
    <dgm:cxn modelId="{1EE7D0BA-49AC-4B2D-8640-91277B11623A}" type="presParOf" srcId="{077054BC-EC8A-42CB-98DD-37BFBE700EB8}" destId="{428C32C0-5040-4AA9-8B46-75003DAFB8C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D2F9BE-9BC6-4D66-9547-3F1555A0FA8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91EDB9-D28C-4807-B8E2-30451C3B4E25}">
      <dgm:prSet phldrT="[Text]"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Single chiral center or remote chiral centers</a:t>
          </a:r>
        </a:p>
      </dgm:t>
    </dgm:pt>
    <dgm:pt modelId="{C316380E-32F3-4270-B30F-628F4FD8672C}" type="parTrans" cxnId="{CB22CEDF-2904-4C68-AEB1-450C76EE99C2}">
      <dgm:prSet/>
      <dgm:spPr/>
      <dgm:t>
        <a:bodyPr/>
        <a:lstStyle/>
        <a:p>
          <a:endParaRPr lang="en-US"/>
        </a:p>
      </dgm:t>
    </dgm:pt>
    <dgm:pt modelId="{93D04707-ED3D-40A6-A56B-A92E2D2C1734}" type="sibTrans" cxnId="{CB22CEDF-2904-4C68-AEB1-450C76EE99C2}">
      <dgm:prSet/>
      <dgm:spPr/>
      <dgm:t>
        <a:bodyPr/>
        <a:lstStyle/>
        <a:p>
          <a:endParaRPr lang="en-US"/>
        </a:p>
      </dgm:t>
    </dgm:pt>
    <dgm:pt modelId="{E12BB000-543C-467F-B491-537376C87D38}">
      <dgm:prSet phldrT="[Text]"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With neighboring predefined chiral center</a:t>
          </a:r>
        </a:p>
      </dgm:t>
    </dgm:pt>
    <dgm:pt modelId="{7D8EF74D-4D75-4826-B1E8-11E88389E5D1}" type="sibTrans" cxnId="{42A0C6F6-4B3F-4BF4-A4B9-6E3D7499A29A}">
      <dgm:prSet/>
      <dgm:spPr/>
      <dgm:t>
        <a:bodyPr/>
        <a:lstStyle/>
        <a:p>
          <a:endParaRPr lang="en-US"/>
        </a:p>
      </dgm:t>
    </dgm:pt>
    <dgm:pt modelId="{118F2941-F0EB-4CFD-9A11-3F3E263746C7}" type="parTrans" cxnId="{42A0C6F6-4B3F-4BF4-A4B9-6E3D7499A29A}">
      <dgm:prSet/>
      <dgm:spPr/>
      <dgm:t>
        <a:bodyPr/>
        <a:lstStyle/>
        <a:p>
          <a:endParaRPr lang="en-US"/>
        </a:p>
      </dgm:t>
    </dgm:pt>
    <dgm:pt modelId="{077054BC-EC8A-42CB-98DD-37BFBE700EB8}" type="pres">
      <dgm:prSet presAssocID="{D6D2F9BE-9BC6-4D66-9547-3F1555A0FA8C}" presName="linear" presStyleCnt="0">
        <dgm:presLayoutVars>
          <dgm:dir/>
          <dgm:animLvl val="lvl"/>
          <dgm:resizeHandles val="exact"/>
        </dgm:presLayoutVars>
      </dgm:prSet>
      <dgm:spPr/>
    </dgm:pt>
    <dgm:pt modelId="{2F9D0240-986A-493A-AB48-B4CB4911E211}" type="pres">
      <dgm:prSet presAssocID="{6091EDB9-D28C-4807-B8E2-30451C3B4E25}" presName="parentLin" presStyleCnt="0"/>
      <dgm:spPr/>
    </dgm:pt>
    <dgm:pt modelId="{B77519F4-EA24-4E38-B77E-4C5922008B4A}" type="pres">
      <dgm:prSet presAssocID="{6091EDB9-D28C-4807-B8E2-30451C3B4E25}" presName="parentLeftMargin" presStyleLbl="node1" presStyleIdx="0" presStyleCnt="2"/>
      <dgm:spPr/>
    </dgm:pt>
    <dgm:pt modelId="{EF62866D-5CEB-45E1-B6B3-05317EEF99B0}" type="pres">
      <dgm:prSet presAssocID="{6091EDB9-D28C-4807-B8E2-30451C3B4E25}" presName="parentText" presStyleLbl="node1" presStyleIdx="0" presStyleCnt="2" custScaleX="138996">
        <dgm:presLayoutVars>
          <dgm:chMax val="0"/>
          <dgm:bulletEnabled val="1"/>
        </dgm:presLayoutVars>
      </dgm:prSet>
      <dgm:spPr/>
    </dgm:pt>
    <dgm:pt modelId="{0ED33F35-F158-48BE-A715-B52733702395}" type="pres">
      <dgm:prSet presAssocID="{6091EDB9-D28C-4807-B8E2-30451C3B4E25}" presName="negativeSpace" presStyleCnt="0"/>
      <dgm:spPr/>
    </dgm:pt>
    <dgm:pt modelId="{FB296198-29C6-4E4B-9FA2-DE2F6D51E644}" type="pres">
      <dgm:prSet presAssocID="{6091EDB9-D28C-4807-B8E2-30451C3B4E25}" presName="childText" presStyleLbl="conFgAcc1" presStyleIdx="0" presStyleCnt="2">
        <dgm:presLayoutVars>
          <dgm:bulletEnabled val="1"/>
        </dgm:presLayoutVars>
      </dgm:prSet>
      <dgm:spPr/>
    </dgm:pt>
    <dgm:pt modelId="{43A4F43C-F216-4D88-A149-C94464A088CC}" type="pres">
      <dgm:prSet presAssocID="{93D04707-ED3D-40A6-A56B-A92E2D2C1734}" presName="spaceBetweenRectangles" presStyleCnt="0"/>
      <dgm:spPr/>
    </dgm:pt>
    <dgm:pt modelId="{0D531D6D-5D64-4477-BF10-424856F8791D}" type="pres">
      <dgm:prSet presAssocID="{E12BB000-543C-467F-B491-537376C87D38}" presName="parentLin" presStyleCnt="0"/>
      <dgm:spPr/>
    </dgm:pt>
    <dgm:pt modelId="{8D9653F4-1061-4547-945C-2999AEDD2B1E}" type="pres">
      <dgm:prSet presAssocID="{E12BB000-543C-467F-B491-537376C87D38}" presName="parentLeftMargin" presStyleLbl="node1" presStyleIdx="0" presStyleCnt="2"/>
      <dgm:spPr/>
    </dgm:pt>
    <dgm:pt modelId="{8ABFACE0-57A0-43DD-A3B1-4635D5F4EB3C}" type="pres">
      <dgm:prSet presAssocID="{E12BB000-543C-467F-B491-537376C87D38}" presName="parentText" presStyleLbl="node1" presStyleIdx="1" presStyleCnt="2" custScaleX="138996">
        <dgm:presLayoutVars>
          <dgm:chMax val="0"/>
          <dgm:bulletEnabled val="1"/>
        </dgm:presLayoutVars>
      </dgm:prSet>
      <dgm:spPr/>
    </dgm:pt>
    <dgm:pt modelId="{E1B8B926-E80C-414E-9589-C38BB020357F}" type="pres">
      <dgm:prSet presAssocID="{E12BB000-543C-467F-B491-537376C87D38}" presName="negativeSpace" presStyleCnt="0"/>
      <dgm:spPr/>
    </dgm:pt>
    <dgm:pt modelId="{428C32C0-5040-4AA9-8B46-75003DAFB8CA}" type="pres">
      <dgm:prSet presAssocID="{E12BB000-543C-467F-B491-537376C87D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A8A6804-F139-42E8-B789-9FE071E297FE}" type="presOf" srcId="{E12BB000-543C-467F-B491-537376C87D38}" destId="{8D9653F4-1061-4547-945C-2999AEDD2B1E}" srcOrd="0" destOrd="0" presId="urn:microsoft.com/office/officeart/2005/8/layout/list1"/>
    <dgm:cxn modelId="{1D609F33-EA43-4762-8773-C878ACD3109D}" type="presOf" srcId="{D6D2F9BE-9BC6-4D66-9547-3F1555A0FA8C}" destId="{077054BC-EC8A-42CB-98DD-37BFBE700EB8}" srcOrd="0" destOrd="0" presId="urn:microsoft.com/office/officeart/2005/8/layout/list1"/>
    <dgm:cxn modelId="{13A8D752-DF9E-46EA-BAE5-8218B597B994}" type="presOf" srcId="{E12BB000-543C-467F-B491-537376C87D38}" destId="{8ABFACE0-57A0-43DD-A3B1-4635D5F4EB3C}" srcOrd="1" destOrd="0" presId="urn:microsoft.com/office/officeart/2005/8/layout/list1"/>
    <dgm:cxn modelId="{0580CEA6-B4AE-4ECB-98C8-F706EBA6F35B}" type="presOf" srcId="{6091EDB9-D28C-4807-B8E2-30451C3B4E25}" destId="{EF62866D-5CEB-45E1-B6B3-05317EEF99B0}" srcOrd="1" destOrd="0" presId="urn:microsoft.com/office/officeart/2005/8/layout/list1"/>
    <dgm:cxn modelId="{C127E2A7-15D4-48D5-B8B0-6BD0A732B6E0}" type="presOf" srcId="{6091EDB9-D28C-4807-B8E2-30451C3B4E25}" destId="{B77519F4-EA24-4E38-B77E-4C5922008B4A}" srcOrd="0" destOrd="0" presId="urn:microsoft.com/office/officeart/2005/8/layout/list1"/>
    <dgm:cxn modelId="{CB22CEDF-2904-4C68-AEB1-450C76EE99C2}" srcId="{D6D2F9BE-9BC6-4D66-9547-3F1555A0FA8C}" destId="{6091EDB9-D28C-4807-B8E2-30451C3B4E25}" srcOrd="0" destOrd="0" parTransId="{C316380E-32F3-4270-B30F-628F4FD8672C}" sibTransId="{93D04707-ED3D-40A6-A56B-A92E2D2C1734}"/>
    <dgm:cxn modelId="{42A0C6F6-4B3F-4BF4-A4B9-6E3D7499A29A}" srcId="{D6D2F9BE-9BC6-4D66-9547-3F1555A0FA8C}" destId="{E12BB000-543C-467F-B491-537376C87D38}" srcOrd="1" destOrd="0" parTransId="{118F2941-F0EB-4CFD-9A11-3F3E263746C7}" sibTransId="{7D8EF74D-4D75-4826-B1E8-11E88389E5D1}"/>
    <dgm:cxn modelId="{E4310AC5-4FD0-4E8A-B038-37BA5F1341D3}" type="presParOf" srcId="{077054BC-EC8A-42CB-98DD-37BFBE700EB8}" destId="{2F9D0240-986A-493A-AB48-B4CB4911E211}" srcOrd="0" destOrd="0" presId="urn:microsoft.com/office/officeart/2005/8/layout/list1"/>
    <dgm:cxn modelId="{30D24619-CF33-43AA-A392-3EF6A09632D6}" type="presParOf" srcId="{2F9D0240-986A-493A-AB48-B4CB4911E211}" destId="{B77519F4-EA24-4E38-B77E-4C5922008B4A}" srcOrd="0" destOrd="0" presId="urn:microsoft.com/office/officeart/2005/8/layout/list1"/>
    <dgm:cxn modelId="{92EDC709-2FE6-4D7C-83AB-D6FBEF38E670}" type="presParOf" srcId="{2F9D0240-986A-493A-AB48-B4CB4911E211}" destId="{EF62866D-5CEB-45E1-B6B3-05317EEF99B0}" srcOrd="1" destOrd="0" presId="urn:microsoft.com/office/officeart/2005/8/layout/list1"/>
    <dgm:cxn modelId="{9B1B5493-B00B-49B5-85E2-A7E3FB3FDB3E}" type="presParOf" srcId="{077054BC-EC8A-42CB-98DD-37BFBE700EB8}" destId="{0ED33F35-F158-48BE-A715-B52733702395}" srcOrd="1" destOrd="0" presId="urn:microsoft.com/office/officeart/2005/8/layout/list1"/>
    <dgm:cxn modelId="{A52571B4-3D05-42A6-BE32-8460C4D20773}" type="presParOf" srcId="{077054BC-EC8A-42CB-98DD-37BFBE700EB8}" destId="{FB296198-29C6-4E4B-9FA2-DE2F6D51E644}" srcOrd="2" destOrd="0" presId="urn:microsoft.com/office/officeart/2005/8/layout/list1"/>
    <dgm:cxn modelId="{BA1A68F7-C235-46E2-8D3F-AE8BEBB0A69C}" type="presParOf" srcId="{077054BC-EC8A-42CB-98DD-37BFBE700EB8}" destId="{43A4F43C-F216-4D88-A149-C94464A088CC}" srcOrd="3" destOrd="0" presId="urn:microsoft.com/office/officeart/2005/8/layout/list1"/>
    <dgm:cxn modelId="{4649FD02-151C-44E9-906E-2C81538F8800}" type="presParOf" srcId="{077054BC-EC8A-42CB-98DD-37BFBE700EB8}" destId="{0D531D6D-5D64-4477-BF10-424856F8791D}" srcOrd="4" destOrd="0" presId="urn:microsoft.com/office/officeart/2005/8/layout/list1"/>
    <dgm:cxn modelId="{0938C409-F44C-4B1C-9DC4-50F805DC8575}" type="presParOf" srcId="{0D531D6D-5D64-4477-BF10-424856F8791D}" destId="{8D9653F4-1061-4547-945C-2999AEDD2B1E}" srcOrd="0" destOrd="0" presId="urn:microsoft.com/office/officeart/2005/8/layout/list1"/>
    <dgm:cxn modelId="{C4A66EA2-138A-4C13-9733-52E3705EAF82}" type="presParOf" srcId="{0D531D6D-5D64-4477-BF10-424856F8791D}" destId="{8ABFACE0-57A0-43DD-A3B1-4635D5F4EB3C}" srcOrd="1" destOrd="0" presId="urn:microsoft.com/office/officeart/2005/8/layout/list1"/>
    <dgm:cxn modelId="{20B7D3AB-8FE9-47D8-A45C-0BC94D1097A7}" type="presParOf" srcId="{077054BC-EC8A-42CB-98DD-37BFBE700EB8}" destId="{E1B8B926-E80C-414E-9589-C38BB020357F}" srcOrd="5" destOrd="0" presId="urn:microsoft.com/office/officeart/2005/8/layout/list1"/>
    <dgm:cxn modelId="{1EE7D0BA-49AC-4B2D-8640-91277B11623A}" type="presParOf" srcId="{077054BC-EC8A-42CB-98DD-37BFBE700EB8}" destId="{428C32C0-5040-4AA9-8B46-75003DAFB8C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5F952-BA59-4354-946A-38B10ECE5EFA}">
      <dsp:nvSpPr>
        <dsp:cNvPr id="0" name=""/>
        <dsp:cNvSpPr/>
      </dsp:nvSpPr>
      <dsp:spPr>
        <a:xfrm>
          <a:off x="0" y="309343"/>
          <a:ext cx="554037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032C4-CB74-446B-8670-2079896EF227}">
      <dsp:nvSpPr>
        <dsp:cNvPr id="0" name=""/>
        <dsp:cNvSpPr/>
      </dsp:nvSpPr>
      <dsp:spPr>
        <a:xfrm>
          <a:off x="277018" y="28903"/>
          <a:ext cx="4559207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89" tIns="0" rIns="14658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Chemical Shift</a:t>
          </a:r>
        </a:p>
      </dsp:txBody>
      <dsp:txXfrm>
        <a:off x="304398" y="56283"/>
        <a:ext cx="4504447" cy="506120"/>
      </dsp:txXfrm>
    </dsp:sp>
    <dsp:sp modelId="{C64FECF3-7DF1-4A93-98F9-5C4604890A64}">
      <dsp:nvSpPr>
        <dsp:cNvPr id="0" name=""/>
        <dsp:cNvSpPr/>
      </dsp:nvSpPr>
      <dsp:spPr>
        <a:xfrm>
          <a:off x="0" y="1171183"/>
          <a:ext cx="554037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0A41E-75BE-451C-926F-5DFED2927741}">
      <dsp:nvSpPr>
        <dsp:cNvPr id="0" name=""/>
        <dsp:cNvSpPr/>
      </dsp:nvSpPr>
      <dsp:spPr>
        <a:xfrm>
          <a:off x="277018" y="890743"/>
          <a:ext cx="4559207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89" tIns="0" rIns="14658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Coupling Constant</a:t>
          </a:r>
        </a:p>
      </dsp:txBody>
      <dsp:txXfrm>
        <a:off x="304398" y="918123"/>
        <a:ext cx="4504447" cy="506120"/>
      </dsp:txXfrm>
    </dsp:sp>
    <dsp:sp modelId="{B2847010-B403-415F-96DD-C9B864F56FCA}">
      <dsp:nvSpPr>
        <dsp:cNvPr id="0" name=""/>
        <dsp:cNvSpPr/>
      </dsp:nvSpPr>
      <dsp:spPr>
        <a:xfrm>
          <a:off x="0" y="2033023"/>
          <a:ext cx="554037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A107C-76AE-4877-8653-F7BD457A6D17}">
      <dsp:nvSpPr>
        <dsp:cNvPr id="0" name=""/>
        <dsp:cNvSpPr/>
      </dsp:nvSpPr>
      <dsp:spPr>
        <a:xfrm>
          <a:off x="277018" y="1752583"/>
          <a:ext cx="4559207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89" tIns="0" rIns="14658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Nuclear </a:t>
          </a:r>
          <a:r>
            <a:rPr lang="en-US" sz="2400" kern="120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Overhauser</a:t>
          </a: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Effect</a:t>
          </a:r>
        </a:p>
      </dsp:txBody>
      <dsp:txXfrm>
        <a:off x="304398" y="1779963"/>
        <a:ext cx="4504447" cy="506120"/>
      </dsp:txXfrm>
    </dsp:sp>
    <dsp:sp modelId="{C8E261D9-64FC-466B-BCDF-986DAD851810}">
      <dsp:nvSpPr>
        <dsp:cNvPr id="0" name=""/>
        <dsp:cNvSpPr/>
      </dsp:nvSpPr>
      <dsp:spPr>
        <a:xfrm>
          <a:off x="0" y="2894863"/>
          <a:ext cx="554037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D3E87-E06E-46F8-997B-8CD6BA6BC5B8}">
      <dsp:nvSpPr>
        <dsp:cNvPr id="0" name=""/>
        <dsp:cNvSpPr/>
      </dsp:nvSpPr>
      <dsp:spPr>
        <a:xfrm>
          <a:off x="277018" y="2614423"/>
          <a:ext cx="4559207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89" tIns="0" rIns="14658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Computation</a:t>
          </a:r>
        </a:p>
      </dsp:txBody>
      <dsp:txXfrm>
        <a:off x="304398" y="2641803"/>
        <a:ext cx="4504447" cy="506120"/>
      </dsp:txXfrm>
    </dsp:sp>
    <dsp:sp modelId="{D0C3016B-C33C-4ADB-9B7F-E2CB21D0F79D}">
      <dsp:nvSpPr>
        <dsp:cNvPr id="0" name=""/>
        <dsp:cNvSpPr/>
      </dsp:nvSpPr>
      <dsp:spPr>
        <a:xfrm>
          <a:off x="0" y="3756703"/>
          <a:ext cx="554037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423E7-0259-43CD-97C1-77311D44EC36}">
      <dsp:nvSpPr>
        <dsp:cNvPr id="0" name=""/>
        <dsp:cNvSpPr/>
      </dsp:nvSpPr>
      <dsp:spPr>
        <a:xfrm>
          <a:off x="277018" y="3476263"/>
          <a:ext cx="4559207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89" tIns="0" rIns="14658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Machine Learning</a:t>
          </a:r>
        </a:p>
      </dsp:txBody>
      <dsp:txXfrm>
        <a:off x="304398" y="3503643"/>
        <a:ext cx="4504447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96198-29C6-4E4B-9FA2-DE2F6D51E644}">
      <dsp:nvSpPr>
        <dsp:cNvPr id="0" name=""/>
        <dsp:cNvSpPr/>
      </dsp:nvSpPr>
      <dsp:spPr>
        <a:xfrm>
          <a:off x="0" y="1347981"/>
          <a:ext cx="105664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2866D-5CEB-45E1-B6B3-05317EEF99B0}">
      <dsp:nvSpPr>
        <dsp:cNvPr id="0" name=""/>
        <dsp:cNvSpPr/>
      </dsp:nvSpPr>
      <dsp:spPr>
        <a:xfrm>
          <a:off x="516453" y="860901"/>
          <a:ext cx="10049894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69" tIns="0" rIns="27956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Single chiral center or remote chiral centers</a:t>
          </a:r>
        </a:p>
      </dsp:txBody>
      <dsp:txXfrm>
        <a:off x="564008" y="908456"/>
        <a:ext cx="9954784" cy="879050"/>
      </dsp:txXfrm>
    </dsp:sp>
    <dsp:sp modelId="{428C32C0-5040-4AA9-8B46-75003DAFB8CA}">
      <dsp:nvSpPr>
        <dsp:cNvPr id="0" name=""/>
        <dsp:cNvSpPr/>
      </dsp:nvSpPr>
      <dsp:spPr>
        <a:xfrm>
          <a:off x="0" y="2844862"/>
          <a:ext cx="105664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FACE0-57A0-43DD-A3B1-4635D5F4EB3C}">
      <dsp:nvSpPr>
        <dsp:cNvPr id="0" name=""/>
        <dsp:cNvSpPr/>
      </dsp:nvSpPr>
      <dsp:spPr>
        <a:xfrm>
          <a:off x="516453" y="2357782"/>
          <a:ext cx="10049894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69" tIns="0" rIns="27956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With neighboring predefined chiral center</a:t>
          </a:r>
        </a:p>
      </dsp:txBody>
      <dsp:txXfrm>
        <a:off x="564008" y="2405337"/>
        <a:ext cx="9954784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96198-29C6-4E4B-9FA2-DE2F6D51E644}">
      <dsp:nvSpPr>
        <dsp:cNvPr id="0" name=""/>
        <dsp:cNvSpPr/>
      </dsp:nvSpPr>
      <dsp:spPr>
        <a:xfrm>
          <a:off x="0" y="1347981"/>
          <a:ext cx="105664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2866D-5CEB-45E1-B6B3-05317EEF99B0}">
      <dsp:nvSpPr>
        <dsp:cNvPr id="0" name=""/>
        <dsp:cNvSpPr/>
      </dsp:nvSpPr>
      <dsp:spPr>
        <a:xfrm>
          <a:off x="516453" y="860901"/>
          <a:ext cx="10049894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69" tIns="0" rIns="27956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Single chiral center or remote chiral centers</a:t>
          </a:r>
        </a:p>
      </dsp:txBody>
      <dsp:txXfrm>
        <a:off x="564008" y="908456"/>
        <a:ext cx="9954784" cy="879050"/>
      </dsp:txXfrm>
    </dsp:sp>
    <dsp:sp modelId="{428C32C0-5040-4AA9-8B46-75003DAFB8CA}">
      <dsp:nvSpPr>
        <dsp:cNvPr id="0" name=""/>
        <dsp:cNvSpPr/>
      </dsp:nvSpPr>
      <dsp:spPr>
        <a:xfrm>
          <a:off x="0" y="2844862"/>
          <a:ext cx="105664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FACE0-57A0-43DD-A3B1-4635D5F4EB3C}">
      <dsp:nvSpPr>
        <dsp:cNvPr id="0" name=""/>
        <dsp:cNvSpPr/>
      </dsp:nvSpPr>
      <dsp:spPr>
        <a:xfrm>
          <a:off x="516453" y="2357782"/>
          <a:ext cx="10049894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69" tIns="0" rIns="27956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With neighboring predefined chiral center</a:t>
          </a:r>
        </a:p>
      </dsp:txBody>
      <dsp:txXfrm>
        <a:off x="564008" y="2405337"/>
        <a:ext cx="9954784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59.emf"/><Relationship Id="rId1" Type="http://schemas.openxmlformats.org/officeDocument/2006/relationships/image" Target="../media/image24.emf"/><Relationship Id="rId4" Type="http://schemas.openxmlformats.org/officeDocument/2006/relationships/image" Target="../media/image4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emf"/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83692-AFAB-4755-8A91-9A80F1CE1C3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05E0D-19D0-42A9-AC0E-C66301307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5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D435C-6284-4553-A008-E9147A0562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5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75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82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7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9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7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1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7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1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39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64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1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2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5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70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7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96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0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00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0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3600"/>
              </a:lnSpc>
              <a:spcBef>
                <a:spcPts val="1000"/>
              </a:spcBef>
              <a:spcAft>
                <a:spcPts val="1000"/>
              </a:spcAft>
              <a:buFontTx/>
              <a:buNone/>
              <a:tabLst>
                <a:tab pos="457200" algn="l"/>
                <a:tab pos="914400" algn="l"/>
                <a:tab pos="1371600" algn="l"/>
              </a:tabLst>
            </a:pPr>
            <a:endParaRPr lang="en-US" altLang="en-US" sz="12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05E0D-19D0-42A9-AC0E-C663013073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2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>
          <a:xfrm>
            <a:off x="619693" y="1229455"/>
            <a:ext cx="109904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F0B4E-CE60-AB48-9D7E-4434414A7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7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19693" y="1229455"/>
            <a:ext cx="109904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F0B4E-CE60-AB48-9D7E-4434414A7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F0B4E-CE60-AB48-9D7E-4434414A7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0185" y="1279525"/>
            <a:ext cx="5303520" cy="4576763"/>
          </a:xfrm>
          <a:ln w="3175">
            <a:solidFill>
              <a:schemeClr val="accent2"/>
            </a:solidFill>
          </a:ln>
        </p:spPr>
        <p:txBody>
          <a:bodyPr lIns="182880" tIns="182880" rIns="182880" bIns="182880"/>
          <a:lstStyle>
            <a:lvl1pPr marL="315376" indent="-315376">
              <a:tabLst/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3"/>
          </p:nvPr>
        </p:nvSpPr>
        <p:spPr>
          <a:xfrm>
            <a:off x="6306648" y="1279525"/>
            <a:ext cx="5303520" cy="4576763"/>
          </a:xfrm>
          <a:ln w="3175">
            <a:solidFill>
              <a:schemeClr val="accent2"/>
            </a:solidFill>
          </a:ln>
        </p:spPr>
        <p:txBody>
          <a:bodyPr lIns="182880" tIns="182880" rIns="182880" bIns="182880"/>
          <a:lstStyle>
            <a:lvl1pPr marL="315376" indent="-315376">
              <a:tabLst/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446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F0B4E-CE60-AB48-9D7E-4434414A7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0186" y="1279525"/>
            <a:ext cx="5471583" cy="4576763"/>
          </a:xfrm>
        </p:spPr>
        <p:txBody>
          <a:bodyPr/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343651" y="1279525"/>
            <a:ext cx="5342467" cy="4586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8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F0B4E-CE60-AB48-9D7E-4434414A7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14535" y="1279525"/>
            <a:ext cx="5471583" cy="4576763"/>
          </a:xfrm>
        </p:spPr>
        <p:txBody>
          <a:bodyPr/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19689" y="1279525"/>
            <a:ext cx="5342467" cy="4586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F0B4E-CE60-AB48-9D7E-4434414A7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Mesa 4:3 Title Only Cool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 bwMode="gray">
          <a:ln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/>
            </a:lvl1pPr>
          </a:lstStyle>
          <a:p>
            <a:pPr>
              <a:defRPr/>
            </a:pPr>
            <a:fld id="{8CDB8069-8586-4D4A-8F77-41B4616D3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orizont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59317" y="5087424"/>
            <a:ext cx="5545667" cy="390739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/>
              <a:t>Presentation Subtitle goes here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58801" y="5519738"/>
            <a:ext cx="7036284" cy="596900"/>
          </a:xfrm>
        </p:spPr>
        <p:txBody>
          <a:bodyPr>
            <a:normAutofit/>
          </a:bodyPr>
          <a:lstStyle>
            <a:lvl1pPr>
              <a:defRPr sz="1300" b="0" i="0" baseline="0"/>
            </a:lvl1pPr>
          </a:lstStyle>
          <a:p>
            <a:pPr lvl="0"/>
            <a:r>
              <a:rPr lang="en-US" dirty="0"/>
              <a:t>Presenter Title | Legal Entity | 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58730" y="3402345"/>
            <a:ext cx="9890607" cy="1251002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405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74" b="95123"/>
          <a:stretch/>
        </p:blipFill>
        <p:spPr>
          <a:xfrm>
            <a:off x="0" y="6090384"/>
            <a:ext cx="12192000" cy="77709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690" y="151637"/>
            <a:ext cx="10990479" cy="991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693" y="1229455"/>
            <a:ext cx="109904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8999" y="6302648"/>
            <a:ext cx="600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</a:lstStyle>
          <a:p>
            <a:fld id="{81BF0B4E-CE60-AB48-9D7E-4434414A7C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Janssen Horizontal White-01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767" y="6078228"/>
            <a:ext cx="3310872" cy="80872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79989" y="6370403"/>
            <a:ext cx="149432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Discovery Sciences</a:t>
            </a:r>
          </a:p>
        </p:txBody>
      </p:sp>
    </p:spTree>
    <p:extLst>
      <p:ext uri="{BB962C8B-B14F-4D97-AF65-F5344CB8AC3E}">
        <p14:creationId xmlns:p14="http://schemas.microsoft.com/office/powerpoint/2010/main" val="7113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72" r:id="rId8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333" b="0" kern="1200">
          <a:solidFill>
            <a:schemeClr val="accent1"/>
          </a:solidFill>
          <a:latin typeface="Verdana"/>
          <a:ea typeface="+mj-ea"/>
          <a:cs typeface="Verdana"/>
        </a:defRPr>
      </a:lvl1pPr>
    </p:titleStyle>
    <p:bodyStyle>
      <a:lvl1pPr marL="457189" indent="-457189" algn="l" defTabSz="609585" rtl="0" eaLnBrk="1" latinLnBrk="0" hangingPunct="1">
        <a:spcBef>
          <a:spcPts val="1600"/>
        </a:spcBef>
        <a:buFont typeface="Wingdings" charset="2"/>
        <a:buChar char="§"/>
        <a:defRPr sz="2800" kern="1200">
          <a:solidFill>
            <a:schemeClr val="tx1"/>
          </a:solidFill>
          <a:latin typeface="Verdana"/>
          <a:ea typeface="+mn-ea"/>
          <a:cs typeface="Verdana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533" kern="1200">
          <a:solidFill>
            <a:schemeClr val="accent2"/>
          </a:solidFill>
          <a:latin typeface="Verdana"/>
          <a:ea typeface="+mn-ea"/>
          <a:cs typeface="Verdana"/>
        </a:defRPr>
      </a:lvl2pPr>
      <a:lvl3pPr marL="1523962" indent="-304792" algn="l" defTabSz="609585" rtl="0" eaLnBrk="1" latinLnBrk="0" hangingPunct="1">
        <a:spcBef>
          <a:spcPct val="20000"/>
        </a:spcBef>
        <a:buFont typeface="Wingdings" charset="2"/>
        <a:buChar char="§"/>
        <a:defRPr sz="2267" kern="1200">
          <a:solidFill>
            <a:schemeClr val="tx1"/>
          </a:solidFill>
          <a:latin typeface="Verdana"/>
          <a:ea typeface="+mn-ea"/>
          <a:cs typeface="Verdana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erdana"/>
          <a:ea typeface="+mn-ea"/>
          <a:cs typeface="Verdana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Verdana"/>
          <a:ea typeface="+mn-ea"/>
          <a:cs typeface="Verdana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352800"/>
            <a:ext cx="12192000" cy="1447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6085" y="34393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idx="1"/>
          </p:nvPr>
        </p:nvSpPr>
        <p:spPr>
          <a:xfrm>
            <a:off x="554682" y="5087554"/>
            <a:ext cx="7293189" cy="968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Presentation Title goes here</a:t>
            </a:r>
          </a:p>
        </p:txBody>
      </p:sp>
      <p:pic>
        <p:nvPicPr>
          <p:cNvPr id="11" name="Picture 10" descr="Janssen Horizontal RGB-0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19" y="6024002"/>
            <a:ext cx="3308116" cy="6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3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chemeClr val="bg2"/>
          </a:solidFill>
          <a:latin typeface="Verdana"/>
          <a:ea typeface="+mj-ea"/>
          <a:cs typeface="Verdana"/>
        </a:defRPr>
      </a:lvl1pPr>
    </p:titleStyle>
    <p:bodyStyle>
      <a:lvl1pPr marL="0" marR="0" indent="0" algn="l" defTabSz="457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None/>
        <a:tabLst/>
        <a:defRPr sz="1600" b="1" kern="1200" baseline="0">
          <a:solidFill>
            <a:schemeClr val="tx1"/>
          </a:solidFill>
          <a:latin typeface="Verdana"/>
          <a:ea typeface="+mn-ea"/>
          <a:cs typeface="Verdana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zhou11@its.jnj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emf"/><Relationship Id="rId12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11" Type="http://schemas.openxmlformats.org/officeDocument/2006/relationships/diagramColors" Target="../diagrams/colors1.xml"/><Relationship Id="rId5" Type="http://schemas.openxmlformats.org/officeDocument/2006/relationships/image" Target="../media/image30.emf"/><Relationship Id="rId10" Type="http://schemas.openxmlformats.org/officeDocument/2006/relationships/diagramQuickStyle" Target="../diagrams/quickStyle1.xml"/><Relationship Id="rId4" Type="http://schemas.openxmlformats.org/officeDocument/2006/relationships/oleObject" Target="../embeddings/oleObject14.bin"/><Relationship Id="rId9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emf"/><Relationship Id="rId11" Type="http://schemas.openxmlformats.org/officeDocument/2006/relationships/image" Target="../media/image39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20.bin"/><Relationship Id="rId5" Type="http://schemas.openxmlformats.org/officeDocument/2006/relationships/image" Target="../media/image47.png"/><Relationship Id="rId10" Type="http://schemas.openxmlformats.org/officeDocument/2006/relationships/image" Target="../media/image44.emf"/><Relationship Id="rId4" Type="http://schemas.openxmlformats.org/officeDocument/2006/relationships/image" Target="../media/image46.png"/><Relationship Id="rId9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0.emf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53.png"/><Relationship Id="rId5" Type="http://schemas.openxmlformats.org/officeDocument/2006/relationships/image" Target="../media/image49.emf"/><Relationship Id="rId10" Type="http://schemas.openxmlformats.org/officeDocument/2006/relationships/image" Target="../media/image52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44.emf"/><Relationship Id="rId5" Type="http://schemas.openxmlformats.org/officeDocument/2006/relationships/image" Target="../media/image24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0.wmf"/><Relationship Id="rId4" Type="http://schemas.openxmlformats.org/officeDocument/2006/relationships/image" Target="../media/image55.png"/><Relationship Id="rId9" Type="http://schemas.openxmlformats.org/officeDocument/2006/relationships/oleObject" Target="../embeddings/oleObject2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7.emf"/><Relationship Id="rId12" Type="http://schemas.openxmlformats.org/officeDocument/2006/relationships/image" Target="../media/image71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70.png"/><Relationship Id="rId5" Type="http://schemas.openxmlformats.org/officeDocument/2006/relationships/image" Target="../media/image66.emf"/><Relationship Id="rId10" Type="http://schemas.openxmlformats.org/officeDocument/2006/relationships/image" Target="../media/image69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6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68.e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4.e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67.emf"/><Relationship Id="rId5" Type="http://schemas.openxmlformats.org/officeDocument/2006/relationships/image" Target="../media/image63.e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6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2.wmf"/><Relationship Id="rId11" Type="http://schemas.openxmlformats.org/officeDocument/2006/relationships/image" Target="../media/image76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74.wmf"/><Relationship Id="rId4" Type="http://schemas.openxmlformats.org/officeDocument/2006/relationships/image" Target="../media/image75.emf"/><Relationship Id="rId9" Type="http://schemas.openxmlformats.org/officeDocument/2006/relationships/oleObject" Target="../embeddings/oleObject3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hhuang2@its.jnj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mcummin1@its.jnj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9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e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66668" y="5508092"/>
            <a:ext cx="4095336" cy="11693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Ronghui Zhou, Ph.D.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rzhou11@its.jnj.com</a:t>
            </a:r>
            <a:r>
              <a:rPr lang="en-US" sz="16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Discovery Chemistry, Janssen R&amp;D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Spring House, PA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66668" y="3450209"/>
            <a:ext cx="10049164" cy="1251002"/>
          </a:xfrm>
        </p:spPr>
        <p:txBody>
          <a:bodyPr>
            <a:normAutofit/>
          </a:bodyPr>
          <a:lstStyle/>
          <a:p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Determining the Absolute Configuration of the </a:t>
            </a:r>
            <a:r>
              <a:rPr lang="en-US" sz="2400" i="1" dirty="0">
                <a:latin typeface="Symbol" panose="05050102010706020507" pitchFamily="18" charset="2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-Carbon in JNJ-A (a GPR40 </a:t>
            </a:r>
            <a:r>
              <a:rPr lang="en-US" sz="2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Superagonist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by NMR Spectroscopy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A1717D-01AB-4DDC-AF2C-A809614B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70"/>
          <a:stretch/>
        </p:blipFill>
        <p:spPr>
          <a:xfrm>
            <a:off x="1524000" y="1"/>
            <a:ext cx="9144000" cy="3354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EEC9B-D70B-4BDA-87B8-977B3F9130AB}"/>
              </a:ext>
            </a:extLst>
          </p:cNvPr>
          <p:cNvSpPr txBox="1"/>
          <p:nvPr/>
        </p:nvSpPr>
        <p:spPr>
          <a:xfrm>
            <a:off x="1166668" y="4825035"/>
            <a:ext cx="1102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2019 Eastern Analytical Symposium &amp; Exposition: NMR Spectroscopy Instrumentation and Application</a:t>
            </a:r>
          </a:p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11:10 AM, Nov. 19</a:t>
            </a:r>
            <a:r>
              <a:rPr lang="en-US" sz="16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1145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8231C-1F95-410F-96F8-548AB94F4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10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3B2486-F6F1-4AA1-95DD-7FAE6F0AF326}"/>
              </a:ext>
            </a:extLst>
          </p:cNvPr>
          <p:cNvGrpSpPr/>
          <p:nvPr/>
        </p:nvGrpSpPr>
        <p:grpSpPr>
          <a:xfrm>
            <a:off x="722185" y="1822770"/>
            <a:ext cx="4141390" cy="3212459"/>
            <a:chOff x="1569910" y="2116594"/>
            <a:chExt cx="4141390" cy="32124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BDDB38-9762-4278-9477-83E896926CB6}"/>
                </a:ext>
              </a:extLst>
            </p:cNvPr>
            <p:cNvSpPr txBox="1"/>
            <p:nvPr/>
          </p:nvSpPr>
          <p:spPr>
            <a:xfrm>
              <a:off x="1569910" y="4498056"/>
              <a:ext cx="41413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(</a:t>
              </a:r>
              <a:r>
                <a:rPr lang="en-US" sz="2400" i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)/(</a:t>
              </a:r>
              <a:r>
                <a:rPr lang="en-US" sz="2400" i="1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) notation</a:t>
              </a:r>
            </a:p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Cahn-</a:t>
              </a:r>
              <a:r>
                <a:rPr lang="en-US" sz="2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Ingold</a:t>
              </a:r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-Prelog Rules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F1E407-C19E-4244-B704-1F4BE3DA77CA}"/>
                </a:ext>
              </a:extLst>
            </p:cNvPr>
            <p:cNvGrpSpPr/>
            <p:nvPr/>
          </p:nvGrpSpPr>
          <p:grpSpPr>
            <a:xfrm>
              <a:off x="1600397" y="2116594"/>
              <a:ext cx="4087506" cy="1979455"/>
              <a:chOff x="6362897" y="26625402"/>
              <a:chExt cx="4087506" cy="1979455"/>
            </a:xfrm>
          </p:grpSpPr>
          <p:graphicFrame>
            <p:nvGraphicFramePr>
              <p:cNvPr id="11" name="Object 10">
                <a:extLst>
                  <a:ext uri="{FF2B5EF4-FFF2-40B4-BE49-F238E27FC236}">
                    <a16:creationId xmlns:a16="http://schemas.microsoft.com/office/drawing/2014/main" id="{193301ED-4D50-441B-8185-5BDF67708C0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362897" y="26778010"/>
              <a:ext cx="1673347" cy="14484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90" name="CS ChemDraw Drawing" r:id="rId4" imgW="1016240" imgH="878850" progId="ChemDraw.Document.6.0">
                      <p:embed/>
                    </p:oleObj>
                  </mc:Choice>
                  <mc:Fallback>
                    <p:oleObj name="CS ChemDraw Drawing" r:id="rId4" imgW="1016240" imgH="878850" progId="ChemDraw.Document.6.0">
                      <p:embed/>
                      <p:pic>
                        <p:nvPicPr>
                          <p:cNvPr id="11" name="Object 10">
                            <a:extLst>
                              <a:ext uri="{FF2B5EF4-FFF2-40B4-BE49-F238E27FC236}">
                                <a16:creationId xmlns:a16="http://schemas.microsoft.com/office/drawing/2014/main" id="{193301ED-4D50-441B-8185-5BDF67708C0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362897" y="26778010"/>
                            <a:ext cx="1673347" cy="144849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D09F8DE9-CA75-4C82-976C-71A4836AB71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779670" y="26771804"/>
              <a:ext cx="1670733" cy="14484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91" name="CS ChemDraw Drawing" r:id="rId6" imgW="1014619" imgH="878850" progId="ChemDraw.Document.6.0">
                      <p:embed/>
                    </p:oleObj>
                  </mc:Choice>
                  <mc:Fallback>
                    <p:oleObj name="CS ChemDraw Drawing" r:id="rId6" imgW="1014619" imgH="878850" progId="ChemDraw.Document.6.0">
                      <p:embed/>
                      <p:pic>
                        <p:nvPicPr>
                          <p:cNvPr id="12" name="Object 11">
                            <a:extLst>
                              <a:ext uri="{FF2B5EF4-FFF2-40B4-BE49-F238E27FC236}">
                                <a16:creationId xmlns:a16="http://schemas.microsoft.com/office/drawing/2014/main" id="{D09F8DE9-CA75-4C82-976C-71A4836AB71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8779670" y="26771804"/>
                            <a:ext cx="1670733" cy="144849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F9209A8-D62C-476F-A252-6C70B096B0A5}"/>
                  </a:ext>
                </a:extLst>
              </p:cNvPr>
              <p:cNvCxnSpPr/>
              <p:nvPr/>
            </p:nvCxnSpPr>
            <p:spPr>
              <a:xfrm>
                <a:off x="8403105" y="26625402"/>
                <a:ext cx="8090" cy="1979455"/>
              </a:xfrm>
              <a:prstGeom prst="line">
                <a:avLst/>
              </a:prstGeom>
              <a:ln w="381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BA23898-5CE6-4A72-9CCF-58595D54A4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311005"/>
              </p:ext>
            </p:extLst>
          </p:nvPr>
        </p:nvGraphicFramePr>
        <p:xfrm>
          <a:off x="6096000" y="1296796"/>
          <a:ext cx="5540374" cy="4264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700432A5-B1C7-4DB2-9178-3EF98921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7"/>
            <a:ext cx="10990479" cy="991363"/>
          </a:xfrm>
        </p:spPr>
        <p:txBody>
          <a:bodyPr>
            <a:normAutofit/>
          </a:bodyPr>
          <a:lstStyle/>
          <a:p>
            <a:r>
              <a:rPr lang="en-US" sz="333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Absolute Configuration: NMR Methods</a:t>
            </a:r>
          </a:p>
        </p:txBody>
      </p:sp>
    </p:spTree>
    <p:extLst>
      <p:ext uri="{BB962C8B-B14F-4D97-AF65-F5344CB8AC3E}">
        <p14:creationId xmlns:p14="http://schemas.microsoft.com/office/powerpoint/2010/main" val="415338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Molecular Structure Feature</a:t>
            </a:r>
            <a:endParaRPr lang="en-US" sz="333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11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664C56-4D27-40B1-9EEE-70A1A8C5C2BF}"/>
              </a:ext>
            </a:extLst>
          </p:cNvPr>
          <p:cNvGraphicFramePr/>
          <p:nvPr>
            <p:extLst/>
          </p:nvPr>
        </p:nvGraphicFramePr>
        <p:xfrm>
          <a:off x="711201" y="1143000"/>
          <a:ext cx="10566400" cy="453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D2072C-D6A0-4BB3-91EB-9A4463289372}"/>
              </a:ext>
            </a:extLst>
          </p:cNvPr>
          <p:cNvSpPr txBox="1"/>
          <p:nvPr/>
        </p:nvSpPr>
        <p:spPr>
          <a:xfrm>
            <a:off x="228600" y="3443287"/>
            <a:ext cx="11381569" cy="2369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Chiral Auxiliary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Chiral derivatizing agent: Mosher’s acid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Chiral solvating/shift agent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Alignment medium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E2E62-3664-4BAF-B8AF-CA59686AD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1226" y="4111251"/>
            <a:ext cx="5292174" cy="13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Molecular Structure Feature</a:t>
            </a:r>
            <a:endParaRPr lang="en-US" sz="333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12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664C56-4D27-40B1-9EEE-70A1A8C5C2BF}"/>
              </a:ext>
            </a:extLst>
          </p:cNvPr>
          <p:cNvGraphicFramePr/>
          <p:nvPr>
            <p:extLst/>
          </p:nvPr>
        </p:nvGraphicFramePr>
        <p:xfrm>
          <a:off x="711201" y="1143000"/>
          <a:ext cx="10566400" cy="453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DB9885-5A52-4B0F-AAF6-31B70CE26A10}"/>
              </a:ext>
            </a:extLst>
          </p:cNvPr>
          <p:cNvSpPr txBox="1"/>
          <p:nvPr/>
        </p:nvSpPr>
        <p:spPr>
          <a:xfrm>
            <a:off x="207930" y="1437444"/>
            <a:ext cx="1119106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Scalar Coupling Constant</a:t>
            </a:r>
          </a:p>
          <a:p>
            <a:pPr algn="ctr"/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Nuclear </a:t>
            </a:r>
            <a:r>
              <a:rPr lang="en-US" sz="2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Overhauser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Effect</a:t>
            </a:r>
          </a:p>
          <a:p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Conformational Analysis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8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AC7266-F3CB-4893-8C1A-AB70E1C2B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06" y="1028300"/>
            <a:ext cx="3521244" cy="3396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7"/>
            <a:ext cx="11551598" cy="991363"/>
          </a:xfrm>
        </p:spPr>
        <p:txBody>
          <a:bodyPr>
            <a:normAutofit/>
          </a:bodyPr>
          <a:lstStyle/>
          <a:p>
            <a:r>
              <a:rPr lang="en-US" sz="333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Scalar Coupling Constant &amp; the NOE Effect</a:t>
            </a:r>
            <a:endParaRPr lang="en-US" sz="333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13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FACFA-D036-4F18-A496-E9738C075FB1}"/>
              </a:ext>
            </a:extLst>
          </p:cNvPr>
          <p:cNvSpPr txBox="1"/>
          <p:nvPr/>
        </p:nvSpPr>
        <p:spPr>
          <a:xfrm>
            <a:off x="5638800" y="29860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404DCA3-85B6-463A-8564-378ED2D98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188837"/>
              </p:ext>
            </p:extLst>
          </p:nvPr>
        </p:nvGraphicFramePr>
        <p:xfrm>
          <a:off x="2114270" y="4364757"/>
          <a:ext cx="2573676" cy="171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CS ChemDraw Drawing" r:id="rId5" imgW="1547862" imgH="1032750" progId="ChemDraw.Document.6.0">
                  <p:embed/>
                </p:oleObj>
              </mc:Choice>
              <mc:Fallback>
                <p:oleObj name="CS ChemDraw Drawing" r:id="rId5" imgW="1547862" imgH="1032750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404DCA3-85B6-463A-8564-378ED2D982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270" y="4364757"/>
                        <a:ext cx="2573676" cy="171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F1C0BA8-ACE3-4334-BBFE-FFAE750898CB}"/>
              </a:ext>
            </a:extLst>
          </p:cNvPr>
          <p:cNvSpPr/>
          <p:nvPr/>
        </p:nvSpPr>
        <p:spPr>
          <a:xfrm>
            <a:off x="5960992" y="5791454"/>
            <a:ext cx="6075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Magritek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Application Note 5: Glucose Anomers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32D84-00A7-4FDE-A2BD-EB63F2CB3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657" y="1001870"/>
            <a:ext cx="2189573" cy="1872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9C6CC7-442C-498E-958C-ED5738CAE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418" y="849510"/>
            <a:ext cx="1437049" cy="208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1BDDC6-40A4-4C45-ACBB-0626046FF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4991" y="2998815"/>
            <a:ext cx="3384226" cy="2785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A7B7B-290F-4EB1-944F-5DE8732D7D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5577" y="1028300"/>
            <a:ext cx="4070039" cy="1410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D2D128-A076-484D-A952-5904A958F3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540" y="2609313"/>
            <a:ext cx="2960730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9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2F8A159-EB47-44A4-AA6B-D8825CAD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7"/>
            <a:ext cx="11572310" cy="991363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Absolute Configuration of the </a:t>
            </a:r>
            <a:r>
              <a:rPr lang="en-US" sz="3000" b="1" dirty="0">
                <a:latin typeface="Symbol" panose="05050102010706020507" pitchFamily="18" charset="2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-carbon in JNJ-A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C7750-CEA0-4CC1-9037-FE5C89056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679B0-C157-0B4A-B67A-E4E2785D652C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ACDFC6-CF49-463C-BC2D-E87A9AF43D24}"/>
              </a:ext>
            </a:extLst>
          </p:cNvPr>
          <p:cNvGrpSpPr/>
          <p:nvPr/>
        </p:nvGrpSpPr>
        <p:grpSpPr>
          <a:xfrm>
            <a:off x="581831" y="2006119"/>
            <a:ext cx="5047164" cy="1745280"/>
            <a:chOff x="766560" y="1978362"/>
            <a:chExt cx="5047164" cy="1745280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EB519FC5-E307-4772-8E1F-78A6E2786093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66560" y="1978362"/>
            <a:ext cx="5047164" cy="1745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2" name="ChemSketch" r:id="rId3" imgW="2523582" imgH="872640" progId="ACD.ChemSketchCDX">
                    <p:embed/>
                  </p:oleObj>
                </mc:Choice>
                <mc:Fallback>
                  <p:oleObj name="ChemSketch" r:id="rId3" imgW="2523582" imgH="872640" progId="ACD.ChemSketchCDX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EB519FC5-E307-4772-8E1F-78A6E278609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66560" y="1978362"/>
                          <a:ext cx="5047164" cy="17452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08633D-CAD9-49A1-AEFA-398936C4BD9E}"/>
                </a:ext>
              </a:extLst>
            </p:cNvPr>
            <p:cNvSpPr txBox="1"/>
            <p:nvPr/>
          </p:nvSpPr>
          <p:spPr>
            <a:xfrm>
              <a:off x="4542817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FE90AE-5EDB-4A8F-9E60-C1471B68DA6A}"/>
                </a:ext>
              </a:extLst>
            </p:cNvPr>
            <p:cNvSpPr txBox="1"/>
            <p:nvPr/>
          </p:nvSpPr>
          <p:spPr>
            <a:xfrm>
              <a:off x="4812459" y="266633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7CE2D7-8865-475C-B5DA-BCEED2BA37DC}"/>
              </a:ext>
            </a:extLst>
          </p:cNvPr>
          <p:cNvGrpSpPr/>
          <p:nvPr/>
        </p:nvGrpSpPr>
        <p:grpSpPr>
          <a:xfrm>
            <a:off x="6563005" y="2005579"/>
            <a:ext cx="5047164" cy="1745820"/>
            <a:chOff x="6543174" y="1978362"/>
            <a:chExt cx="5047164" cy="174582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45AF4194-BC06-48AB-BFFD-E19CEB12B7D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543174" y="1978362"/>
            <a:ext cx="5047164" cy="1745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3" name="ChemSketch" r:id="rId5" imgW="2523582" imgH="872910" progId="ACD.ChemSketchCDX">
                    <p:embed/>
                  </p:oleObj>
                </mc:Choice>
                <mc:Fallback>
                  <p:oleObj name="ChemSketch" r:id="rId5" imgW="2523582" imgH="872910" progId="ACD.ChemSketchCDX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45AF4194-BC06-48AB-BFFD-E19CEB12B7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43174" y="1978362"/>
                          <a:ext cx="5047164" cy="17458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CE572A-C493-49F2-A6A5-2906D20D849E}"/>
                </a:ext>
              </a:extLst>
            </p:cNvPr>
            <p:cNvSpPr txBox="1"/>
            <p:nvPr/>
          </p:nvSpPr>
          <p:spPr>
            <a:xfrm>
              <a:off x="10298349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AC1B9-5E0B-4238-98DC-FA384F2EA963}"/>
                </a:ext>
              </a:extLst>
            </p:cNvPr>
            <p:cNvSpPr txBox="1"/>
            <p:nvPr/>
          </p:nvSpPr>
          <p:spPr>
            <a:xfrm>
              <a:off x="10588813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FD2ECB8-23FF-4015-BBDD-05E960C1F6D9}"/>
              </a:ext>
            </a:extLst>
          </p:cNvPr>
          <p:cNvSpPr txBox="1"/>
          <p:nvPr/>
        </p:nvSpPr>
        <p:spPr>
          <a:xfrm>
            <a:off x="1538771" y="4019755"/>
            <a:ext cx="91144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can we do to determine the absolute configuration of </a:t>
            </a:r>
            <a:r>
              <a:rPr lang="en-US" sz="2400" dirty="0">
                <a:latin typeface="Symbol" panose="05050102010706020507" pitchFamily="18" charset="2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-carbon: </a:t>
            </a:r>
            <a:r>
              <a:rPr lang="en-US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</a:t>
            </a:r>
            <a:r>
              <a:rPr lang="en-US" sz="2400" b="1" i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Chiral Auxiliary: CDA, CSA, Alignment Medium</a:t>
            </a: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Conformational Analysis &amp; Relative Stereochemistry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B6C78F-7AE0-4283-AB19-7C6F1ED41177}"/>
              </a:ext>
            </a:extLst>
          </p:cNvPr>
          <p:cNvSpPr/>
          <p:nvPr/>
        </p:nvSpPr>
        <p:spPr>
          <a:xfrm rot="779132">
            <a:off x="10578771" y="1958368"/>
            <a:ext cx="1077614" cy="1655352"/>
          </a:xfrm>
          <a:prstGeom prst="ellipse">
            <a:avLst/>
          </a:prstGeom>
          <a:solidFill>
            <a:srgbClr val="0000F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C96EFE-B0A0-4111-9D5F-A759070E8480}"/>
              </a:ext>
            </a:extLst>
          </p:cNvPr>
          <p:cNvSpPr/>
          <p:nvPr/>
        </p:nvSpPr>
        <p:spPr>
          <a:xfrm rot="779132">
            <a:off x="4605095" y="1958368"/>
            <a:ext cx="1077614" cy="1655352"/>
          </a:xfrm>
          <a:prstGeom prst="ellipse">
            <a:avLst/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B09C28-8E17-4970-9A27-93B01FDA4D54}"/>
              </a:ext>
            </a:extLst>
          </p:cNvPr>
          <p:cNvSpPr txBox="1"/>
          <p:nvPr/>
        </p:nvSpPr>
        <p:spPr>
          <a:xfrm>
            <a:off x="1433186" y="1155191"/>
            <a:ext cx="932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Acyclic &amp; highly flexible carbon-carbon single bond</a:t>
            </a:r>
          </a:p>
        </p:txBody>
      </p:sp>
    </p:spTree>
    <p:extLst>
      <p:ext uri="{BB962C8B-B14F-4D97-AF65-F5344CB8AC3E}">
        <p14:creationId xmlns:p14="http://schemas.microsoft.com/office/powerpoint/2010/main" val="40391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1D </a:t>
            </a:r>
            <a:r>
              <a:rPr lang="en-US" sz="3000" b="1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 NMR Fully Assigned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15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FACFA-D036-4F18-A496-E9738C075FB1}"/>
              </a:ext>
            </a:extLst>
          </p:cNvPr>
          <p:cNvSpPr txBox="1"/>
          <p:nvPr/>
        </p:nvSpPr>
        <p:spPr>
          <a:xfrm>
            <a:off x="5638800" y="29860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A5230-A9FA-489A-829A-708E34EB4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77" y="1565264"/>
            <a:ext cx="11797646" cy="4488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72F11-541B-418D-A8F8-6EAB4120D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982" y="2572611"/>
            <a:ext cx="2754544" cy="2044700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A6C3582-F409-44C0-9E19-36BEFDE0D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602140"/>
              </p:ext>
            </p:extLst>
          </p:nvPr>
        </p:nvGraphicFramePr>
        <p:xfrm>
          <a:off x="412090" y="1003896"/>
          <a:ext cx="4487641" cy="172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5" name="ChemSketch" r:id="rId6" imgW="2770560" imgH="1066680" progId="ACD.ChemSketch.20">
                  <p:embed/>
                </p:oleObj>
              </mc:Choice>
              <mc:Fallback>
                <p:oleObj name="ChemSketch" r:id="rId6" imgW="2770560" imgH="1066680" progId="ACD.ChemSketch.2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E3F61E6-50B5-4F60-8DB1-667C8D10E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090" y="1003896"/>
                        <a:ext cx="4487641" cy="172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90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H-F Coupling: Anti-conformer Predominates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16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E21F6-F67C-4B1F-8B11-572E104C6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37" y="2899736"/>
            <a:ext cx="3209346" cy="25980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0A66FB-3565-449E-B1A1-304F7E207496}"/>
              </a:ext>
            </a:extLst>
          </p:cNvPr>
          <p:cNvSpPr txBox="1"/>
          <p:nvPr/>
        </p:nvSpPr>
        <p:spPr>
          <a:xfrm>
            <a:off x="402972" y="5454738"/>
            <a:ext cx="426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Large coupling constant (~30 Hz)</a:t>
            </a:r>
          </a:p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 H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F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30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EF736E-6611-41B0-AC0E-E3ACCE7DC903}"/>
              </a:ext>
            </a:extLst>
          </p:cNvPr>
          <p:cNvGrpSpPr/>
          <p:nvPr/>
        </p:nvGrpSpPr>
        <p:grpSpPr>
          <a:xfrm>
            <a:off x="5592852" y="1415051"/>
            <a:ext cx="3238387" cy="4516740"/>
            <a:chOff x="5592852" y="1415051"/>
            <a:chExt cx="3238387" cy="45167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F2D23C-DCFE-412D-ADF0-DA330108E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9755" y="1415051"/>
              <a:ext cx="2744582" cy="39814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536368-1D13-4A3D-B89C-EC8BEED34A85}"/>
                </a:ext>
              </a:extLst>
            </p:cNvPr>
            <p:cNvSpPr/>
            <p:nvPr/>
          </p:nvSpPr>
          <p:spPr>
            <a:xfrm>
              <a:off x="5592852" y="5624014"/>
              <a:ext cx="32383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Anal. Chem.</a:t>
              </a:r>
              <a:r>
                <a:rPr lang="en-US" sz="14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1965, 37, 3, 403-405</a:t>
              </a:r>
              <a:endPara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97FC5-D8A0-4F71-83CD-8A3D52FE7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69" y="1034796"/>
            <a:ext cx="4733925" cy="182298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3697BE2-862B-41BE-B1E6-401F9656A498}"/>
              </a:ext>
            </a:extLst>
          </p:cNvPr>
          <p:cNvSpPr/>
          <p:nvPr/>
        </p:nvSpPr>
        <p:spPr>
          <a:xfrm rot="1025952">
            <a:off x="3902819" y="1216769"/>
            <a:ext cx="376648" cy="625601"/>
          </a:xfrm>
          <a:prstGeom prst="ellipse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67110F4-E788-4DAD-AAEB-676B44025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234482"/>
              </p:ext>
            </p:extLst>
          </p:nvPr>
        </p:nvGraphicFramePr>
        <p:xfrm>
          <a:off x="9537169" y="4522420"/>
          <a:ext cx="2073000" cy="137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09" name="ChemSketch" r:id="rId7" imgW="1382000" imgH="917190" progId="ACD.ChemSketchCDX">
                  <p:embed/>
                </p:oleObj>
              </mc:Choice>
              <mc:Fallback>
                <p:oleObj name="ChemSketch" r:id="rId7" imgW="1382000" imgH="917190" progId="ACD.ChemSketchCDX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9054257-4E88-4669-B583-6E235F3DED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37169" y="4522420"/>
                        <a:ext cx="2073000" cy="1375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A33F1E5-8B74-45C3-977F-D3459687E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792817"/>
              </p:ext>
            </p:extLst>
          </p:nvPr>
        </p:nvGraphicFramePr>
        <p:xfrm>
          <a:off x="9537169" y="2946843"/>
          <a:ext cx="2073000" cy="1373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10" name="ChemSketch" r:id="rId9" imgW="1382000" imgH="915570" progId="ACD.ChemSketchCDX">
                  <p:embed/>
                </p:oleObj>
              </mc:Choice>
              <mc:Fallback>
                <p:oleObj name="ChemSketch" r:id="rId9" imgW="1382000" imgH="915570" progId="ACD.ChemSketchCDX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5502C06D-B8D0-4E08-8F83-395BC10A13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537169" y="2946843"/>
                        <a:ext cx="2073000" cy="1373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7F3E8FE-9CB2-46E2-AC2B-B5EF95A3E5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900255"/>
              </p:ext>
            </p:extLst>
          </p:nvPr>
        </p:nvGraphicFramePr>
        <p:xfrm>
          <a:off x="9467218" y="1204713"/>
          <a:ext cx="2360613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11" name="ChemSketch" r:id="rId11" imgW="1575415" imgH="1034370" progId="ACD.ChemSketchCDX">
                  <p:embed/>
                </p:oleObj>
              </mc:Choice>
              <mc:Fallback>
                <p:oleObj name="ChemSketch" r:id="rId11" imgW="1575415" imgH="1034370" progId="ACD.ChemSketchCDX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4E33017-BEDC-4DD9-89A9-D0F878BE93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67218" y="1204713"/>
                        <a:ext cx="2360613" cy="155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69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DFT Calculation: Anti-conformer Predominates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17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511A7-3328-4514-9263-8180CDFDE77B}"/>
              </a:ext>
            </a:extLst>
          </p:cNvPr>
          <p:cNvSpPr txBox="1"/>
          <p:nvPr/>
        </p:nvSpPr>
        <p:spPr>
          <a:xfrm>
            <a:off x="1720740" y="110343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93.1%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AF062-F3D5-48B6-8681-38045737FE75}"/>
              </a:ext>
            </a:extLst>
          </p:cNvPr>
          <p:cNvSpPr txBox="1"/>
          <p:nvPr/>
        </p:nvSpPr>
        <p:spPr>
          <a:xfrm>
            <a:off x="9607668" y="109975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600CF-E430-40A4-A65C-00F9ECF043BE}"/>
              </a:ext>
            </a:extLst>
          </p:cNvPr>
          <p:cNvSpPr txBox="1"/>
          <p:nvPr/>
        </p:nvSpPr>
        <p:spPr>
          <a:xfrm>
            <a:off x="5612712" y="109975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BA973-1BDA-4D26-AE63-B66D353F0576}"/>
              </a:ext>
            </a:extLst>
          </p:cNvPr>
          <p:cNvSpPr txBox="1"/>
          <p:nvPr/>
        </p:nvSpPr>
        <p:spPr>
          <a:xfrm>
            <a:off x="1547446" y="5498947"/>
            <a:ext cx="1064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B3LYP-D3/6-31G** optimization of 20 conformers from OPLS3e conformational search</a:t>
            </a:r>
          </a:p>
          <a:p>
            <a:pPr algn="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PCM water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68804-3007-4339-AAAF-ABF94E1E454A}"/>
              </a:ext>
            </a:extLst>
          </p:cNvPr>
          <p:cNvSpPr txBox="1"/>
          <p:nvPr/>
        </p:nvSpPr>
        <p:spPr>
          <a:xfrm>
            <a:off x="1838500" y="154066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6917B-17F3-4C56-9DD2-8CAEA897AC6A}"/>
              </a:ext>
            </a:extLst>
          </p:cNvPr>
          <p:cNvSpPr txBox="1"/>
          <p:nvPr/>
        </p:nvSpPr>
        <p:spPr>
          <a:xfrm>
            <a:off x="2168940" y="34380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7B54F1A-2413-4F5B-B478-3ADD05992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128914"/>
              </p:ext>
            </p:extLst>
          </p:nvPr>
        </p:nvGraphicFramePr>
        <p:xfrm>
          <a:off x="1130552" y="4024517"/>
          <a:ext cx="1886981" cy="1364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5" name="ChemSketch" r:id="rId4" imgW="1266113" imgH="915300" progId="ACD.ChemSketchCDX">
                  <p:embed/>
                </p:oleObj>
              </mc:Choice>
              <mc:Fallback>
                <p:oleObj name="ChemSketch" r:id="rId4" imgW="1266113" imgH="915300" progId="ACD.ChemSketchCDX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30552" y="4024517"/>
                        <a:ext cx="1886981" cy="1364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6BD2BD2-D832-4458-866A-C595B1601F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669900"/>
              </p:ext>
            </p:extLst>
          </p:nvPr>
        </p:nvGraphicFramePr>
        <p:xfrm>
          <a:off x="4845467" y="4029075"/>
          <a:ext cx="1773478" cy="1364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6" name="ChemSketch" r:id="rId6" imgW="1189936" imgH="915570" progId="ACD.ChemSketchCDX">
                  <p:embed/>
                </p:oleObj>
              </mc:Choice>
              <mc:Fallback>
                <p:oleObj name="ChemSketch" r:id="rId6" imgW="1189936" imgH="915570" progId="ACD.ChemSketchCDX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5467" y="4029075"/>
                        <a:ext cx="1773478" cy="1364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194207A-772F-4773-AFF4-27EF96578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859434"/>
              </p:ext>
            </p:extLst>
          </p:nvPr>
        </p:nvGraphicFramePr>
        <p:xfrm>
          <a:off x="8914135" y="4022152"/>
          <a:ext cx="1773478" cy="136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7" name="ChemSketch" r:id="rId8" imgW="1189936" imgH="916920" progId="ACD.ChemSketchCDX">
                  <p:embed/>
                </p:oleObj>
              </mc:Choice>
              <mc:Fallback>
                <p:oleObj name="ChemSketch" r:id="rId8" imgW="1189936" imgH="916920" progId="ACD.ChemSketchCDX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14135" y="4022152"/>
                        <a:ext cx="1773478" cy="1366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2669E7E-A576-4D5B-B0CC-FB6A3C664B7F}"/>
              </a:ext>
            </a:extLst>
          </p:cNvPr>
          <p:cNvSpPr txBox="1"/>
          <p:nvPr/>
        </p:nvSpPr>
        <p:spPr>
          <a:xfrm>
            <a:off x="3478698" y="4622365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&gt;&gt;                                &gt;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8E45BF-1BB5-4998-8629-0BDCC62BF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8" y="1278952"/>
            <a:ext cx="3492213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72EA52-4049-4337-9F67-0196B92BB7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94" y="1399948"/>
            <a:ext cx="349221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AFB6C7-EA1A-4B87-BA1F-128DDB1809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22" y="1374020"/>
            <a:ext cx="349221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2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6D41FA-E461-4226-9970-F4BABFB55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7" y="3665617"/>
            <a:ext cx="3600478" cy="2403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20E325-54D1-4183-961C-8B010C1B6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79" y="929527"/>
            <a:ext cx="3600478" cy="2403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MM/QM Calculation: Torsion/Energy Profiles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18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9FCD4-51BA-4E07-AB37-3384EF42FB75}"/>
              </a:ext>
            </a:extLst>
          </p:cNvPr>
          <p:cNvSpPr txBox="1"/>
          <p:nvPr/>
        </p:nvSpPr>
        <p:spPr>
          <a:xfrm>
            <a:off x="5011216" y="1700914"/>
            <a:ext cx="2169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OPLS3e</a:t>
            </a: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GB/SA water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34573-8E6B-4795-9EA7-613B7C9108BC}"/>
              </a:ext>
            </a:extLst>
          </p:cNvPr>
          <p:cNvSpPr txBox="1"/>
          <p:nvPr/>
        </p:nvSpPr>
        <p:spPr>
          <a:xfrm>
            <a:off x="5116404" y="4015827"/>
            <a:ext cx="1959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DFT</a:t>
            </a: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B3LYP-D3</a:t>
            </a: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PCM water</a:t>
            </a: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(rigid scan)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889A9D39-3BE5-46F0-B3D3-FD6B8BF0F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165466"/>
              </p:ext>
            </p:extLst>
          </p:nvPr>
        </p:nvGraphicFramePr>
        <p:xfrm>
          <a:off x="5336432" y="2677156"/>
          <a:ext cx="1519136" cy="109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2" name="ChemSketch" r:id="rId6" imgW="1266113" imgH="915300" progId="ACD.ChemSketchCDX">
                  <p:embed/>
                </p:oleObj>
              </mc:Choice>
              <mc:Fallback>
                <p:oleObj name="ChemSketch" r:id="rId6" imgW="1266113" imgH="915300" progId="ACD.ChemSketchCDX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7B54F1A-2413-4F5B-B478-3ADD059927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6432" y="2677156"/>
                        <a:ext cx="1519136" cy="1098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DCAD862-6857-4FF6-AB76-03412D057C65}"/>
              </a:ext>
            </a:extLst>
          </p:cNvPr>
          <p:cNvSpPr txBox="1"/>
          <p:nvPr/>
        </p:nvSpPr>
        <p:spPr>
          <a:xfrm>
            <a:off x="1924093" y="3353492"/>
            <a:ext cx="118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COOH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B5C94-85DA-4BE9-BA3A-3BB6B6C6C47C}"/>
              </a:ext>
            </a:extLst>
          </p:cNvPr>
          <p:cNvSpPr txBox="1"/>
          <p:nvPr/>
        </p:nvSpPr>
        <p:spPr>
          <a:xfrm>
            <a:off x="8809849" y="3296285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COO-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367DF-618F-4100-86AC-A97C23B09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7" y="962210"/>
            <a:ext cx="3600478" cy="2403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E74AA9-40EB-4FFD-928D-234AB009C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79" y="3665617"/>
            <a:ext cx="3600478" cy="24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3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 Anti-conformer: Steric Hindrance?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19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CF056F-BB02-43D3-8E19-7926BAFA1B3B}"/>
              </a:ext>
            </a:extLst>
          </p:cNvPr>
          <p:cNvGrpSpPr/>
          <p:nvPr/>
        </p:nvGrpSpPr>
        <p:grpSpPr>
          <a:xfrm>
            <a:off x="550137" y="1350017"/>
            <a:ext cx="5047164" cy="1745280"/>
            <a:chOff x="766560" y="1978362"/>
            <a:chExt cx="5047164" cy="1745280"/>
          </a:xfrm>
        </p:grpSpPr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541C2C51-AD2E-477B-8817-19A4795352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013594"/>
                </p:ext>
              </p:extLst>
            </p:nvPr>
          </p:nvGraphicFramePr>
          <p:xfrm>
            <a:off x="766560" y="1978362"/>
            <a:ext cx="5047164" cy="1745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98" name="ChemSketch" r:id="rId4" imgW="2523582" imgH="872640" progId="ACD.ChemSketchCDX">
                    <p:embed/>
                  </p:oleObj>
                </mc:Choice>
                <mc:Fallback>
                  <p:oleObj name="ChemSketch" r:id="rId4" imgW="2523582" imgH="872640" progId="ACD.ChemSketchCDX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EB519FC5-E307-4772-8E1F-78A6E278609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66560" y="1978362"/>
                          <a:ext cx="5047164" cy="17452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25B98F-8CB8-4E4F-9141-B16BC439B662}"/>
                </a:ext>
              </a:extLst>
            </p:cNvPr>
            <p:cNvSpPr txBox="1"/>
            <p:nvPr/>
          </p:nvSpPr>
          <p:spPr>
            <a:xfrm>
              <a:off x="4542817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4F8115-C11E-432C-B432-A62913D92293}"/>
                </a:ext>
              </a:extLst>
            </p:cNvPr>
            <p:cNvSpPr txBox="1"/>
            <p:nvPr/>
          </p:nvSpPr>
          <p:spPr>
            <a:xfrm>
              <a:off x="4812459" y="266633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</a:p>
          </p:txBody>
        </p:sp>
      </p:grp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4E33017-BEDC-4DD9-89A9-D0F878BE93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844447"/>
              </p:ext>
            </p:extLst>
          </p:nvPr>
        </p:nvGraphicFramePr>
        <p:xfrm>
          <a:off x="776199" y="3791178"/>
          <a:ext cx="2916356" cy="18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9" name="ChemSketch" r:id="rId6" imgW="1458178" imgH="915570" progId="ACD.ChemSketchCDX">
                  <p:embed/>
                </p:oleObj>
              </mc:Choice>
              <mc:Fallback>
                <p:oleObj name="ChemSketch" r:id="rId6" imgW="1458178" imgH="915570" progId="ACD.ChemSketchCDX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6CF658D-D9F2-4CDC-915D-CB472F151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6199" y="3791178"/>
                        <a:ext cx="2916356" cy="18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9054257-4E88-4669-B583-6E235F3DED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266689"/>
              </p:ext>
            </p:extLst>
          </p:nvPr>
        </p:nvGraphicFramePr>
        <p:xfrm>
          <a:off x="8634999" y="3791178"/>
          <a:ext cx="2764000" cy="183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0" name="ChemSketch" r:id="rId8" imgW="1382000" imgH="917190" progId="ACD.ChemSketchCDX">
                  <p:embed/>
                </p:oleObj>
              </mc:Choice>
              <mc:Fallback>
                <p:oleObj name="ChemSketch" r:id="rId8" imgW="1382000" imgH="917190" progId="ACD.ChemSketchCDX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81C90E7-1022-4877-8568-59859A2F29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34999" y="3791178"/>
                        <a:ext cx="2764000" cy="1834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5502C06D-B8D0-4E08-8F83-395BC10A13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490147"/>
              </p:ext>
            </p:extLst>
          </p:nvPr>
        </p:nvGraphicFramePr>
        <p:xfrm>
          <a:off x="4790178" y="3794418"/>
          <a:ext cx="2764000" cy="18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1" name="ChemSketch" r:id="rId10" imgW="1382000" imgH="915570" progId="ACD.ChemSketchCDX">
                  <p:embed/>
                </p:oleObj>
              </mc:Choice>
              <mc:Fallback>
                <p:oleObj name="ChemSketch" r:id="rId10" imgW="1382000" imgH="915570" progId="ACD.ChemSketchCDX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A412FC2-502F-455B-BD53-3CB893F2D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90178" y="3794418"/>
                        <a:ext cx="2764000" cy="18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F1BB16-597B-49F0-B2C3-7C665D79C027}"/>
              </a:ext>
            </a:extLst>
          </p:cNvPr>
          <p:cNvSpPr txBox="1"/>
          <p:nvPr/>
        </p:nvSpPr>
        <p:spPr>
          <a:xfrm>
            <a:off x="6317671" y="1513551"/>
            <a:ext cx="508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Relative size (A-value):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45334-D62B-42BE-BA13-108BE9A15525}"/>
              </a:ext>
            </a:extLst>
          </p:cNvPr>
          <p:cNvSpPr txBox="1"/>
          <p:nvPr/>
        </p:nvSpPr>
        <p:spPr>
          <a:xfrm>
            <a:off x="6790054" y="2222657"/>
            <a:ext cx="460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</a:t>
            </a:r>
            <a:r>
              <a:rPr lang="en-US" sz="28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COOH &gt;&gt; 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7C574-1B8D-4E44-9365-F980296A4D8D}"/>
              </a:ext>
            </a:extLst>
          </p:cNvPr>
          <p:cNvSpPr txBox="1"/>
          <p:nvPr/>
        </p:nvSpPr>
        <p:spPr>
          <a:xfrm>
            <a:off x="3836507" y="4622365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&gt;&gt;                                &gt;</a:t>
            </a:r>
          </a:p>
        </p:txBody>
      </p:sp>
    </p:spTree>
    <p:extLst>
      <p:ext uri="{BB962C8B-B14F-4D97-AF65-F5344CB8AC3E}">
        <p14:creationId xmlns:p14="http://schemas.microsoft.com/office/powerpoint/2010/main" val="26641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F80C2F-E270-4FBF-B7A2-DAF5A034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Chirality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E33CD-8188-4AFA-A8B1-FA8E6539E2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28" y="1261812"/>
            <a:ext cx="2696847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8A8C8-49BE-4C28-B7D6-DBC5F2E973EF}"/>
              </a:ext>
            </a:extLst>
          </p:cNvPr>
          <p:cNvSpPr txBox="1"/>
          <p:nvPr/>
        </p:nvSpPr>
        <p:spPr>
          <a:xfrm>
            <a:off x="1493708" y="3156001"/>
            <a:ext cx="225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Handedness</a:t>
            </a:r>
          </a:p>
        </p:txBody>
      </p:sp>
      <p:pic>
        <p:nvPicPr>
          <p:cNvPr id="31746" name="Picture 2" descr="https://3.bp.blogspot.com/-RvUkzIcsz38/VEJw-yudWkI/AAAAAAAAAGs/IAsbMM06nnU/s1600/fig1.jpg">
            <a:extLst>
              <a:ext uri="{FF2B5EF4-FFF2-40B4-BE49-F238E27FC236}">
                <a16:creationId xmlns:a16="http://schemas.microsoft.com/office/drawing/2014/main" id="{0BEF394C-1A79-41D1-AF93-DC2DB0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369" y="1069949"/>
            <a:ext cx="6388848" cy="1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s://3.bp.blogspot.com/-IQltnHqxuNs/VEJyb6x3_RI/AAAAAAAAAG4/9GV0ikwHnPA/s1600/fig2.jpg">
            <a:extLst>
              <a:ext uri="{FF2B5EF4-FFF2-40B4-BE49-F238E27FC236}">
                <a16:creationId xmlns:a16="http://schemas.microsoft.com/office/drawing/2014/main" id="{DC307543-4412-4CDD-B210-450E3658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369" y="3758399"/>
            <a:ext cx="6388848" cy="159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Image result for amino acid chirality">
            <a:extLst>
              <a:ext uri="{FF2B5EF4-FFF2-40B4-BE49-F238E27FC236}">
                <a16:creationId xmlns:a16="http://schemas.microsoft.com/office/drawing/2014/main" id="{ADF49C44-C10A-4F05-B079-FB597462C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0" y="3881433"/>
            <a:ext cx="2513786" cy="13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Image result for dna chirality">
            <a:extLst>
              <a:ext uri="{FF2B5EF4-FFF2-40B4-BE49-F238E27FC236}">
                <a16:creationId xmlns:a16="http://schemas.microsoft.com/office/drawing/2014/main" id="{D540CD26-C469-4F35-9BB1-E0325DD3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50" y="3757863"/>
            <a:ext cx="14668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9E874DE-ABAB-4B9C-BABD-5DE3A91F70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02648"/>
            <a:ext cx="600437" cy="365125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7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9A44C7A-0CE6-4664-9821-15E4F61FD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10" y="707132"/>
            <a:ext cx="3437195" cy="2294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Steric Hindrance: Energy Barrier?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20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CF056F-BB02-43D3-8E19-7926BAFA1B3B}"/>
              </a:ext>
            </a:extLst>
          </p:cNvPr>
          <p:cNvGrpSpPr/>
          <p:nvPr/>
        </p:nvGrpSpPr>
        <p:grpSpPr>
          <a:xfrm>
            <a:off x="550137" y="1350017"/>
            <a:ext cx="5047164" cy="1745280"/>
            <a:chOff x="766560" y="1978362"/>
            <a:chExt cx="5047164" cy="1745280"/>
          </a:xfrm>
        </p:grpSpPr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541C2C51-AD2E-477B-8817-19A47953529D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66560" y="1978362"/>
            <a:ext cx="5047164" cy="1745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6" name="ChemSketch" r:id="rId5" imgW="2523582" imgH="872640" progId="ACD.ChemSketchCDX">
                    <p:embed/>
                  </p:oleObj>
                </mc:Choice>
                <mc:Fallback>
                  <p:oleObj name="ChemSketch" r:id="rId5" imgW="2523582" imgH="872640" progId="ACD.ChemSketchCDX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541C2C51-AD2E-477B-8817-19A47953529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66560" y="1978362"/>
                          <a:ext cx="5047164" cy="17452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25B98F-8CB8-4E4F-9141-B16BC439B662}"/>
                </a:ext>
              </a:extLst>
            </p:cNvPr>
            <p:cNvSpPr txBox="1"/>
            <p:nvPr/>
          </p:nvSpPr>
          <p:spPr>
            <a:xfrm>
              <a:off x="4542817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4F8115-C11E-432C-B432-A62913D92293}"/>
                </a:ext>
              </a:extLst>
            </p:cNvPr>
            <p:cNvSpPr txBox="1"/>
            <p:nvPr/>
          </p:nvSpPr>
          <p:spPr>
            <a:xfrm>
              <a:off x="4812459" y="266633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</a:p>
          </p:txBody>
        </p:sp>
      </p:grp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4E33017-BEDC-4DD9-89A9-D0F878BE93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376188"/>
              </p:ext>
            </p:extLst>
          </p:nvPr>
        </p:nvGraphicFramePr>
        <p:xfrm>
          <a:off x="1615541" y="3783271"/>
          <a:ext cx="2916356" cy="18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7" name="ChemSketch" r:id="rId7" imgW="1458178" imgH="915570" progId="ACD.ChemSketchCDX">
                  <p:embed/>
                </p:oleObj>
              </mc:Choice>
              <mc:Fallback>
                <p:oleObj name="ChemSketch" r:id="rId7" imgW="1458178" imgH="915570" progId="ACD.ChemSketchCDX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4E33017-BEDC-4DD9-89A9-D0F878BE93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15541" y="3783271"/>
                        <a:ext cx="2916356" cy="18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BB96AF0-D559-433B-AE41-6BDE1D8932A6}"/>
              </a:ext>
            </a:extLst>
          </p:cNvPr>
          <p:cNvGrpSpPr/>
          <p:nvPr/>
        </p:nvGrpSpPr>
        <p:grpSpPr>
          <a:xfrm>
            <a:off x="7749554" y="2913480"/>
            <a:ext cx="3170262" cy="2948034"/>
            <a:chOff x="7964999" y="2037991"/>
            <a:chExt cx="3170262" cy="2948034"/>
          </a:xfrm>
        </p:grpSpPr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4833CE78-D746-4AAF-896B-DE17F99370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2151454"/>
                </p:ext>
              </p:extLst>
            </p:nvPr>
          </p:nvGraphicFramePr>
          <p:xfrm>
            <a:off x="8254845" y="2037991"/>
            <a:ext cx="2880416" cy="2948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8" name="ChemSketch" r:id="rId9" imgW="6416640" imgH="4133880" progId="ACD.ChemSketch.20">
                    <p:embed/>
                  </p:oleObj>
                </mc:Choice>
                <mc:Fallback>
                  <p:oleObj name="ChemSketch" r:id="rId9" imgW="6416640" imgH="4133880" progId="ACD.ChemSketch.20">
                    <p:embed/>
                    <p:pic>
                      <p:nvPicPr>
                        <p:cNvPr id="95" name="Object 94">
                          <a:extLst>
                            <a:ext uri="{FF2B5EF4-FFF2-40B4-BE49-F238E27FC236}">
                              <a16:creationId xmlns:a16="http://schemas.microsoft.com/office/drawing/2014/main" id="{B196A957-63CD-4C1F-851D-47DF715256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254845" y="2037991"/>
                          <a:ext cx="2880416" cy="29480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BBC9A3-29E1-45A0-8EF4-B364FB5F66AB}"/>
                </a:ext>
              </a:extLst>
            </p:cNvPr>
            <p:cNvSpPr txBox="1"/>
            <p:nvPr/>
          </p:nvSpPr>
          <p:spPr>
            <a:xfrm>
              <a:off x="7964999" y="2214290"/>
              <a:ext cx="1114408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75</a:t>
              </a:r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°C</a:t>
              </a:r>
              <a:endPara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endPara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endPara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sz="2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50</a:t>
              </a:r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°C</a:t>
              </a:r>
              <a:endPara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endPara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endPara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sz="2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25</a:t>
              </a:r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°C</a:t>
              </a:r>
              <a:endPara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68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2F8A159-EB47-44A4-AA6B-D8825CAD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7"/>
            <a:ext cx="11572310" cy="991363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Absolute Configuration of the </a:t>
            </a:r>
            <a:r>
              <a:rPr lang="en-US" sz="3000" b="1" dirty="0">
                <a:latin typeface="Symbol" panose="05050102010706020507" pitchFamily="18" charset="2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-carbon in JNJ-B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C7750-CEA0-4CC1-9037-FE5C89056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679B0-C157-0B4A-B67A-E4E2785D652C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21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ACDFC6-CF49-463C-BC2D-E87A9AF43D24}"/>
              </a:ext>
            </a:extLst>
          </p:cNvPr>
          <p:cNvGrpSpPr/>
          <p:nvPr/>
        </p:nvGrpSpPr>
        <p:grpSpPr>
          <a:xfrm>
            <a:off x="581831" y="1977544"/>
            <a:ext cx="5047164" cy="1745280"/>
            <a:chOff x="766560" y="1978362"/>
            <a:chExt cx="5047164" cy="1745280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EB519FC5-E307-4772-8E1F-78A6E278609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4844719"/>
                </p:ext>
              </p:extLst>
            </p:nvPr>
          </p:nvGraphicFramePr>
          <p:xfrm>
            <a:off x="766560" y="1978362"/>
            <a:ext cx="5047164" cy="1745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88" name="ChemSketch" r:id="rId3" imgW="2523407" imgH="872965" progId="ACD.ChemSketchCDX">
                    <p:embed/>
                  </p:oleObj>
                </mc:Choice>
                <mc:Fallback>
                  <p:oleObj name="ChemSketch" r:id="rId3" imgW="2523407" imgH="872965" progId="ACD.ChemSketchCDX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EB519FC5-E307-4772-8E1F-78A6E278609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66560" y="1978362"/>
                          <a:ext cx="5047164" cy="17452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08633D-CAD9-49A1-AEFA-398936C4BD9E}"/>
                </a:ext>
              </a:extLst>
            </p:cNvPr>
            <p:cNvSpPr txBox="1"/>
            <p:nvPr/>
          </p:nvSpPr>
          <p:spPr>
            <a:xfrm>
              <a:off x="4542817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FE90AE-5EDB-4A8F-9E60-C1471B68DA6A}"/>
                </a:ext>
              </a:extLst>
            </p:cNvPr>
            <p:cNvSpPr txBox="1"/>
            <p:nvPr/>
          </p:nvSpPr>
          <p:spPr>
            <a:xfrm>
              <a:off x="4812459" y="266633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7CE2D7-8865-475C-B5DA-BCEED2BA37DC}"/>
              </a:ext>
            </a:extLst>
          </p:cNvPr>
          <p:cNvGrpSpPr/>
          <p:nvPr/>
        </p:nvGrpSpPr>
        <p:grpSpPr>
          <a:xfrm>
            <a:off x="6564313" y="1976438"/>
            <a:ext cx="5043487" cy="1746250"/>
            <a:chOff x="6544482" y="1977796"/>
            <a:chExt cx="5043487" cy="174625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45AF4194-BC06-48AB-BFFD-E19CEB12B7D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18696385"/>
                </p:ext>
              </p:extLst>
            </p:nvPr>
          </p:nvGraphicFramePr>
          <p:xfrm>
            <a:off x="6544482" y="1977796"/>
            <a:ext cx="5043487" cy="174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89" name="ChemSketch" r:id="rId5" imgW="2523137" imgH="872695" progId="ACD.ChemSketchCDX">
                    <p:embed/>
                  </p:oleObj>
                </mc:Choice>
                <mc:Fallback>
                  <p:oleObj name="ChemSketch" r:id="rId5" imgW="2523137" imgH="872695" progId="ACD.ChemSketchCDX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45AF4194-BC06-48AB-BFFD-E19CEB12B7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44482" y="1977796"/>
                          <a:ext cx="5043487" cy="1746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CE572A-C493-49F2-A6A5-2906D20D849E}"/>
                </a:ext>
              </a:extLst>
            </p:cNvPr>
            <p:cNvSpPr txBox="1"/>
            <p:nvPr/>
          </p:nvSpPr>
          <p:spPr>
            <a:xfrm>
              <a:off x="10298349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AC1B9-5E0B-4238-98DC-FA384F2EA963}"/>
                </a:ext>
              </a:extLst>
            </p:cNvPr>
            <p:cNvSpPr txBox="1"/>
            <p:nvPr/>
          </p:nvSpPr>
          <p:spPr>
            <a:xfrm>
              <a:off x="10588813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FD2ECB8-23FF-4015-BBDD-05E960C1F6D9}"/>
              </a:ext>
            </a:extLst>
          </p:cNvPr>
          <p:cNvSpPr txBox="1"/>
          <p:nvPr/>
        </p:nvSpPr>
        <p:spPr>
          <a:xfrm>
            <a:off x="2978285" y="4397941"/>
            <a:ext cx="6235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 instead of CH</a:t>
            </a:r>
            <a:r>
              <a:rPr lang="en-US" sz="24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determine the absolute configuration of </a:t>
            </a:r>
            <a:r>
              <a:rPr lang="en-US" sz="2400" dirty="0">
                <a:latin typeface="Symbol" panose="05050102010706020507" pitchFamily="18" charset="2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-carbon: </a:t>
            </a:r>
            <a:r>
              <a:rPr lang="en-US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</a:t>
            </a:r>
            <a:r>
              <a:rPr lang="en-US" sz="2400" b="1" i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B6C78F-7AE0-4283-AB19-7C6F1ED41177}"/>
              </a:ext>
            </a:extLst>
          </p:cNvPr>
          <p:cNvSpPr/>
          <p:nvPr/>
        </p:nvSpPr>
        <p:spPr>
          <a:xfrm rot="779132">
            <a:off x="10578771" y="1929793"/>
            <a:ext cx="1077614" cy="1655352"/>
          </a:xfrm>
          <a:prstGeom prst="ellipse">
            <a:avLst/>
          </a:prstGeom>
          <a:solidFill>
            <a:srgbClr val="0000F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C96EFE-B0A0-4111-9D5F-A759070E8480}"/>
              </a:ext>
            </a:extLst>
          </p:cNvPr>
          <p:cNvSpPr/>
          <p:nvPr/>
        </p:nvSpPr>
        <p:spPr>
          <a:xfrm rot="779132">
            <a:off x="4618347" y="1929793"/>
            <a:ext cx="1077614" cy="1655352"/>
          </a:xfrm>
          <a:prstGeom prst="ellipse">
            <a:avLst/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Anti-conformer: beyond Steric Hindrance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22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05DBB13-1928-4E90-B4D9-1640774DB3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85258"/>
              </p:ext>
            </p:extLst>
          </p:nvPr>
        </p:nvGraphicFramePr>
        <p:xfrm>
          <a:off x="947140" y="1061237"/>
          <a:ext cx="3175142" cy="183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2" name="ChemSketch" r:id="rId4" imgW="1587571" imgH="917190" progId="ACD.ChemSketchCDX">
                  <p:embed/>
                </p:oleObj>
              </mc:Choice>
              <mc:Fallback>
                <p:oleObj name="ChemSketch" r:id="rId4" imgW="1587571" imgH="917190" progId="ACD.ChemSketchCDX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7140" y="1061237"/>
                        <a:ext cx="3175142" cy="1834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A286AB1-674E-40A6-AF30-9BA584325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958540"/>
              </p:ext>
            </p:extLst>
          </p:nvPr>
        </p:nvGraphicFramePr>
        <p:xfrm>
          <a:off x="8222072" y="1026268"/>
          <a:ext cx="3022788" cy="18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3" name="ChemSketch" r:id="rId6" imgW="1511394" imgH="915300" progId="ACD.ChemSketchCDX">
                  <p:embed/>
                </p:oleObj>
              </mc:Choice>
              <mc:Fallback>
                <p:oleObj name="ChemSketch" r:id="rId6" imgW="1511394" imgH="915300" progId="ACD.ChemSketchCDX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22072" y="1026268"/>
                        <a:ext cx="3022788" cy="18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8B1D2E1-FC20-48F0-BD15-1360FCA60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860" y="3041333"/>
            <a:ext cx="8448280" cy="2790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19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DFT Calculation: Anti-conformer Predominates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23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511A7-3328-4514-9263-8180CDFDE77B}"/>
              </a:ext>
            </a:extLst>
          </p:cNvPr>
          <p:cNvSpPr txBox="1"/>
          <p:nvPr/>
        </p:nvSpPr>
        <p:spPr>
          <a:xfrm>
            <a:off x="1720740" y="110343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91.7%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AF062-F3D5-48B6-8681-38045737FE75}"/>
              </a:ext>
            </a:extLst>
          </p:cNvPr>
          <p:cNvSpPr txBox="1"/>
          <p:nvPr/>
        </p:nvSpPr>
        <p:spPr>
          <a:xfrm>
            <a:off x="9607668" y="109975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600CF-E430-40A4-A65C-00F9ECF043BE}"/>
              </a:ext>
            </a:extLst>
          </p:cNvPr>
          <p:cNvSpPr txBox="1"/>
          <p:nvPr/>
        </p:nvSpPr>
        <p:spPr>
          <a:xfrm>
            <a:off x="5612712" y="109975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7.6%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BA973-1BDA-4D26-AE63-B66D353F0576}"/>
              </a:ext>
            </a:extLst>
          </p:cNvPr>
          <p:cNvSpPr txBox="1"/>
          <p:nvPr/>
        </p:nvSpPr>
        <p:spPr>
          <a:xfrm>
            <a:off x="1547446" y="5498947"/>
            <a:ext cx="1064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B3LYP-D3/6-31G** optimization of 13 conformers from OPLS3e conformational search</a:t>
            </a:r>
          </a:p>
          <a:p>
            <a:pPr algn="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PCM water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68804-3007-4339-AAAF-ABF94E1E454A}"/>
              </a:ext>
            </a:extLst>
          </p:cNvPr>
          <p:cNvSpPr txBox="1"/>
          <p:nvPr/>
        </p:nvSpPr>
        <p:spPr>
          <a:xfrm>
            <a:off x="1838500" y="154066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6917B-17F3-4C56-9DD2-8CAEA897AC6A}"/>
              </a:ext>
            </a:extLst>
          </p:cNvPr>
          <p:cNvSpPr txBox="1"/>
          <p:nvPr/>
        </p:nvSpPr>
        <p:spPr>
          <a:xfrm>
            <a:off x="2168940" y="34380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7B54F1A-2413-4F5B-B478-3ADD05992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149995"/>
              </p:ext>
            </p:extLst>
          </p:nvPr>
        </p:nvGraphicFramePr>
        <p:xfrm>
          <a:off x="1075985" y="4023558"/>
          <a:ext cx="188595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0" name="ChemSketch" r:id="rId4" imgW="1266023" imgH="915615" progId="ACD.ChemSketchCDX">
                  <p:embed/>
                </p:oleObj>
              </mc:Choice>
              <mc:Fallback>
                <p:oleObj name="ChemSketch" r:id="rId4" imgW="1266023" imgH="915615" progId="ACD.ChemSketchCDX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7B54F1A-2413-4F5B-B478-3ADD059927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985" y="4023558"/>
                        <a:ext cx="1885950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6BD2BD2-D832-4458-866A-C595B1601F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844531"/>
              </p:ext>
            </p:extLst>
          </p:nvPr>
        </p:nvGraphicFramePr>
        <p:xfrm>
          <a:off x="5209261" y="4029075"/>
          <a:ext cx="1773478" cy="1364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1" name="ChemSketch" r:id="rId6" imgW="1189899" imgH="915345" progId="ACD.ChemSketchCDX">
                  <p:embed/>
                </p:oleObj>
              </mc:Choice>
              <mc:Fallback>
                <p:oleObj name="ChemSketch" r:id="rId6" imgW="1189899" imgH="915345" progId="ACD.ChemSketchCDX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6BD2BD2-D832-4458-866A-C595B1601F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09261" y="4029075"/>
                        <a:ext cx="1773478" cy="1364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194207A-772F-4773-AFF4-27EF96578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4408"/>
              </p:ext>
            </p:extLst>
          </p:nvPr>
        </p:nvGraphicFramePr>
        <p:xfrm>
          <a:off x="9010320" y="4022803"/>
          <a:ext cx="1773478" cy="136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2" name="ChemSketch" r:id="rId8" imgW="1189899" imgH="917234" progId="ACD.ChemSketchCDX">
                  <p:embed/>
                </p:oleObj>
              </mc:Choice>
              <mc:Fallback>
                <p:oleObj name="ChemSketch" r:id="rId8" imgW="1189899" imgH="917234" progId="ACD.ChemSketchCDX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194207A-772F-4773-AFF4-27EF96578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10320" y="4022803"/>
                        <a:ext cx="1773478" cy="1366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3979D7-E6E9-4F9E-A71D-A71E923D1D73}"/>
              </a:ext>
            </a:extLst>
          </p:cNvPr>
          <p:cNvSpPr txBox="1"/>
          <p:nvPr/>
        </p:nvSpPr>
        <p:spPr>
          <a:xfrm>
            <a:off x="3778536" y="4585158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&gt;&gt;                                &gt;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474906-9287-4BCD-85C7-7DF51B2B48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2" y="1212056"/>
            <a:ext cx="3329036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6BA62F-2593-44C5-B6C5-46D94B93D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82" y="1047915"/>
            <a:ext cx="3329036" cy="27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156E4-10B7-4514-9F62-2ECE04B15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41" y="1176689"/>
            <a:ext cx="33290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5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Anti-conformer: beyond Steric Hindrance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24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05DBB13-1928-4E90-B4D9-1640774DB34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47140" y="1061237"/>
          <a:ext cx="3175142" cy="183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1" name="ChemSketch" r:id="rId4" imgW="1587571" imgH="917190" progId="ACD.ChemSketchCDX">
                  <p:embed/>
                </p:oleObj>
              </mc:Choice>
              <mc:Fallback>
                <p:oleObj name="ChemSketch" r:id="rId4" imgW="1587571" imgH="917190" progId="ACD.ChemSketchCDX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05DBB13-1928-4E90-B4D9-1640774DB3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7140" y="1061237"/>
                        <a:ext cx="3175142" cy="1834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A286AB1-674E-40A6-AF30-9BA58432567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22072" y="1026268"/>
          <a:ext cx="3022788" cy="18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2" name="ChemSketch" r:id="rId6" imgW="1511394" imgH="915300" progId="ACD.ChemSketchCDX">
                  <p:embed/>
                </p:oleObj>
              </mc:Choice>
              <mc:Fallback>
                <p:oleObj name="ChemSketch" r:id="rId6" imgW="1511394" imgH="915300" progId="ACD.ChemSketchCDX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A286AB1-674E-40A6-AF30-9BA584325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22072" y="1026268"/>
                        <a:ext cx="3022788" cy="18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C085392-5CEC-43A3-A75E-FD5ACE40E747}"/>
              </a:ext>
            </a:extLst>
          </p:cNvPr>
          <p:cNvSpPr txBox="1"/>
          <p:nvPr/>
        </p:nvSpPr>
        <p:spPr>
          <a:xfrm>
            <a:off x="781878" y="3085428"/>
            <a:ext cx="10617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Further investigation: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What’s the driving force for the anti-conformer in this case? 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What’s the role of carboxylic acid?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085EF04-1368-4978-A1C4-0794BBCBB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83255"/>
              </p:ext>
            </p:extLst>
          </p:nvPr>
        </p:nvGraphicFramePr>
        <p:xfrm>
          <a:off x="1075985" y="4633159"/>
          <a:ext cx="188595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3" name="ChemSketch" r:id="rId8" imgW="1266023" imgH="915615" progId="ACD.ChemSketchCDX">
                  <p:embed/>
                </p:oleObj>
              </mc:Choice>
              <mc:Fallback>
                <p:oleObj name="ChemSketch" r:id="rId8" imgW="1266023" imgH="915615" progId="ACD.ChemSketchCDX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7B54F1A-2413-4F5B-B478-3ADD059927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5985" y="4633159"/>
                        <a:ext cx="1885950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9E4E907-8ECC-4962-BA08-A98C08A5DC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139743"/>
              </p:ext>
            </p:extLst>
          </p:nvPr>
        </p:nvGraphicFramePr>
        <p:xfrm>
          <a:off x="5209261" y="4638676"/>
          <a:ext cx="1773478" cy="1364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4" name="ChemSketch" r:id="rId10" imgW="1189899" imgH="915345" progId="ACD.ChemSketchCDX">
                  <p:embed/>
                </p:oleObj>
              </mc:Choice>
              <mc:Fallback>
                <p:oleObj name="ChemSketch" r:id="rId10" imgW="1189899" imgH="915345" progId="ACD.ChemSketchCDX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6BD2BD2-D832-4458-866A-C595B1601F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09261" y="4638676"/>
                        <a:ext cx="1773478" cy="1364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C7537DE-496A-42F5-9B21-6E4C7631A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745167"/>
              </p:ext>
            </p:extLst>
          </p:nvPr>
        </p:nvGraphicFramePr>
        <p:xfrm>
          <a:off x="9010320" y="4632404"/>
          <a:ext cx="1773478" cy="136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5" name="ChemSketch" r:id="rId12" imgW="1189899" imgH="917234" progId="ACD.ChemSketchCDX">
                  <p:embed/>
                </p:oleObj>
              </mc:Choice>
              <mc:Fallback>
                <p:oleObj name="ChemSketch" r:id="rId12" imgW="1189899" imgH="917234" progId="ACD.ChemSketchCDX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194207A-772F-4773-AFF4-27EF96578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10320" y="4632404"/>
                        <a:ext cx="1773478" cy="1366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6FB5DCB-E9F9-4697-A2BF-92EB2EF56ED9}"/>
              </a:ext>
            </a:extLst>
          </p:cNvPr>
          <p:cNvSpPr txBox="1"/>
          <p:nvPr/>
        </p:nvSpPr>
        <p:spPr>
          <a:xfrm>
            <a:off x="3778536" y="5194759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&gt;&gt;                                &gt;</a:t>
            </a:r>
          </a:p>
        </p:txBody>
      </p:sp>
    </p:spTree>
    <p:extLst>
      <p:ext uri="{BB962C8B-B14F-4D97-AF65-F5344CB8AC3E}">
        <p14:creationId xmlns:p14="http://schemas.microsoft.com/office/powerpoint/2010/main" val="151886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Nuclear </a:t>
            </a:r>
            <a:r>
              <a:rPr lang="en-US" sz="3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Overhauser</a:t>
            </a: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Effect: </a:t>
            </a:r>
            <a:r>
              <a:rPr lang="en-US" sz="30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</a:t>
            </a:r>
            <a:r>
              <a:rPr lang="en-US" sz="3000" b="1" i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en-US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</a:t>
            </a:r>
            <a:r>
              <a:rPr lang="en-US" sz="3000" b="1" dirty="0">
                <a:solidFill>
                  <a:schemeClr val="tx1"/>
                </a:solidFill>
                <a:latin typeface="Symbol" panose="05050102010706020507" pitchFamily="18" charset="2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3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-carbon</a:t>
            </a:r>
            <a:endParaRPr lang="en-US" sz="3000" b="1" i="1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25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FACFA-D036-4F18-A496-E9738C075FB1}"/>
              </a:ext>
            </a:extLst>
          </p:cNvPr>
          <p:cNvSpPr txBox="1"/>
          <p:nvPr/>
        </p:nvSpPr>
        <p:spPr>
          <a:xfrm>
            <a:off x="5638800" y="29860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90479-CF57-4F4E-83B3-60B9C79ABCA7}"/>
              </a:ext>
            </a:extLst>
          </p:cNvPr>
          <p:cNvSpPr txBox="1"/>
          <p:nvPr/>
        </p:nvSpPr>
        <p:spPr>
          <a:xfrm>
            <a:off x="5895687" y="1684238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34D296-935B-4292-8F0B-478BDC765BF6}"/>
              </a:ext>
            </a:extLst>
          </p:cNvPr>
          <p:cNvSpPr/>
          <p:nvPr/>
        </p:nvSpPr>
        <p:spPr>
          <a:xfrm>
            <a:off x="1589497" y="2860382"/>
            <a:ext cx="2598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R-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6E50D-8C98-4DD0-B8C2-91B7730BE8F0}"/>
              </a:ext>
            </a:extLst>
          </p:cNvPr>
          <p:cNvSpPr/>
          <p:nvPr/>
        </p:nvSpPr>
        <p:spPr>
          <a:xfrm>
            <a:off x="8295853" y="2885280"/>
            <a:ext cx="2575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S-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49AD6-3F0F-4305-A105-EF0CEE96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296" y="3293182"/>
            <a:ext cx="2767764" cy="2658655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17A871A-452B-4EC2-A571-B29E3419D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43301"/>
              </p:ext>
            </p:extLst>
          </p:nvPr>
        </p:nvGraphicFramePr>
        <p:xfrm>
          <a:off x="229821" y="4048982"/>
          <a:ext cx="3051660" cy="1174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6" name="ChemSketch" r:id="rId5" imgW="3884400" imgH="1495440" progId="ACD.ChemSketch.20">
                  <p:embed/>
                </p:oleObj>
              </mc:Choice>
              <mc:Fallback>
                <p:oleObj name="ChemSketch" r:id="rId5" imgW="3884400" imgH="1495440" progId="ACD.ChemSketch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821" y="4048982"/>
                        <a:ext cx="3051660" cy="1174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AD43E2D-6063-445B-BFA6-E7B68021A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091994"/>
              </p:ext>
            </p:extLst>
          </p:nvPr>
        </p:nvGraphicFramePr>
        <p:xfrm>
          <a:off x="8925202" y="4044878"/>
          <a:ext cx="3074234" cy="117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7" name="ChemSketch" r:id="rId7" imgW="3303360" imgH="1266840" progId="ACD.ChemSketch.20">
                  <p:embed/>
                </p:oleObj>
              </mc:Choice>
              <mc:Fallback>
                <p:oleObj name="ChemSketch" r:id="rId7" imgW="3303360" imgH="1266840" progId="ACD.ChemSketch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25202" y="4044878"/>
                        <a:ext cx="3074234" cy="117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1E50A41-D1BF-4219-8203-F04C4E49E7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0072154"/>
              </p:ext>
            </p:extLst>
          </p:nvPr>
        </p:nvGraphicFramePr>
        <p:xfrm>
          <a:off x="6068875" y="3293182"/>
          <a:ext cx="2770632" cy="2660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8" name="ChemSketch" r:id="rId9" imgW="3046320" imgH="3219480" progId="ACD.ChemSketch.20">
                  <p:embed/>
                </p:oleObj>
              </mc:Choice>
              <mc:Fallback>
                <p:oleObj name="ChemSketch" r:id="rId9" imgW="3046320" imgH="3219480" progId="ACD.ChemSketch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68875" y="3293182"/>
                        <a:ext cx="2770632" cy="2660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C8B8C1-57C8-4D28-B8F3-ACA54DF8D4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2100" y="1162955"/>
            <a:ext cx="3133006" cy="1646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6ED19-D1C1-4400-B8B3-81297FD4D7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6896" y="1162955"/>
            <a:ext cx="2919019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7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15" descr="Janssen13">
            <a:extLst>
              <a:ext uri="{FF2B5EF4-FFF2-40B4-BE49-F238E27FC236}">
                <a16:creationId xmlns:a16="http://schemas.microsoft.com/office/drawing/2014/main" id="{64EB625E-28C4-4D25-999C-54D1020E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8" y="606005"/>
            <a:ext cx="6965798" cy="365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R-</a:t>
            </a: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 Confirmed by XRD</a:t>
            </a:r>
            <a:endParaRPr lang="en-US" sz="3000" i="1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26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FACFA-D036-4F18-A496-E9738C075FB1}"/>
              </a:ext>
            </a:extLst>
          </p:cNvPr>
          <p:cNvSpPr txBox="1"/>
          <p:nvPr/>
        </p:nvSpPr>
        <p:spPr>
          <a:xfrm>
            <a:off x="5638800" y="29860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34D296-935B-4292-8F0B-478BDC765BF6}"/>
              </a:ext>
            </a:extLst>
          </p:cNvPr>
          <p:cNvSpPr/>
          <p:nvPr/>
        </p:nvSpPr>
        <p:spPr>
          <a:xfrm>
            <a:off x="1589497" y="2860382"/>
            <a:ext cx="2598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R-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17A871A-452B-4EC2-A571-B29E3419D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8223"/>
              </p:ext>
            </p:extLst>
          </p:nvPr>
        </p:nvGraphicFramePr>
        <p:xfrm>
          <a:off x="210858" y="3632183"/>
          <a:ext cx="5765635" cy="2219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8" name="ChemSketch" r:id="rId5" imgW="3884400" imgH="1495440" progId="ACD.ChemSketch.20">
                  <p:embed/>
                </p:oleObj>
              </mc:Choice>
              <mc:Fallback>
                <p:oleObj name="ChemSketch" r:id="rId5" imgW="3884400" imgH="1495440" progId="ACD.ChemSketch.2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17A871A-452B-4EC2-A571-B29E3419D6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858" y="3632183"/>
                        <a:ext cx="5765635" cy="2219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C8B8C1-57C8-4D28-B8F3-ACA54DF8D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100" y="1162955"/>
            <a:ext cx="3133006" cy="1646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F6AA16-7E2D-4CBA-8DDB-E0DEF0698B14}"/>
              </a:ext>
            </a:extLst>
          </p:cNvPr>
          <p:cNvSpPr/>
          <p:nvPr/>
        </p:nvSpPr>
        <p:spPr>
          <a:xfrm>
            <a:off x="6553200" y="4912577"/>
            <a:ext cx="5329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XRD Obtained on a Bruker D8 Platinum­</a:t>
            </a:r>
            <a:r>
              <a:rPr lang="en-US" sz="16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135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CCD diffractometer equipped with Cu K</a:t>
            </a:r>
            <a:r>
              <a:rPr lang="en-US" sz="16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radiation (l = 1.5478) at UCSD Crystallography Lab.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172A5-6EBD-4107-ACB3-BE58C990E08E}"/>
              </a:ext>
            </a:extLst>
          </p:cNvPr>
          <p:cNvSpPr txBox="1"/>
          <p:nvPr/>
        </p:nvSpPr>
        <p:spPr>
          <a:xfrm>
            <a:off x="9907570" y="163309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4ABE46-7815-45C7-8FF6-228BE831A68E}"/>
              </a:ext>
            </a:extLst>
          </p:cNvPr>
          <p:cNvSpPr/>
          <p:nvPr/>
        </p:nvSpPr>
        <p:spPr>
          <a:xfrm>
            <a:off x="9634193" y="1294081"/>
            <a:ext cx="1840220" cy="109351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54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27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FACFA-D036-4F18-A496-E9738C075FB1}"/>
              </a:ext>
            </a:extLst>
          </p:cNvPr>
          <p:cNvSpPr txBox="1"/>
          <p:nvPr/>
        </p:nvSpPr>
        <p:spPr>
          <a:xfrm>
            <a:off x="5638800" y="29860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18ED32-FA2D-4A2C-8317-35AAB36845CB}"/>
              </a:ext>
            </a:extLst>
          </p:cNvPr>
          <p:cNvSpPr/>
          <p:nvPr/>
        </p:nvSpPr>
        <p:spPr>
          <a:xfrm>
            <a:off x="662576" y="1217792"/>
            <a:ext cx="109047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absolute configuration: NMR consistent with XRD</a:t>
            </a:r>
          </a:p>
          <a:p>
            <a:pPr marL="457200" indent="-457200">
              <a:buFontTx/>
              <a:buAutoNum type="arabicPeriod"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steric hindrance around the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- &amp; -carbons locks the anti-conformation between the -proton H</a:t>
            </a:r>
            <a:r>
              <a:rPr lang="en-US" sz="24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24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 and fluorine</a:t>
            </a:r>
          </a:p>
          <a:p>
            <a:pPr marL="457200" indent="-457200">
              <a:buFontTx/>
              <a:buAutoNum type="arabicPeriod"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information: scalar coupling constant and NOE</a:t>
            </a:r>
          </a:p>
          <a:p>
            <a:pPr marL="457200" indent="-457200">
              <a:buAutoNum type="arabicPeriod"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MM/QM: energy profile and population distribution</a:t>
            </a:r>
          </a:p>
          <a:p>
            <a:pPr marL="457200" indent="-457200">
              <a:buAutoNum type="arabicPeriod"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NMR: convenient and reliable alternative to XRD</a:t>
            </a:r>
          </a:p>
        </p:txBody>
      </p:sp>
    </p:spTree>
    <p:extLst>
      <p:ext uri="{BB962C8B-B14F-4D97-AF65-F5344CB8AC3E}">
        <p14:creationId xmlns:p14="http://schemas.microsoft.com/office/powerpoint/2010/main" val="243627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F194-7AD5-457B-A6A5-3923766F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Acknowledgements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BD18-67F0-45EA-9D7A-8A6863658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28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FACFA-D036-4F18-A496-E9738C075FB1}"/>
              </a:ext>
            </a:extLst>
          </p:cNvPr>
          <p:cNvSpPr txBox="1"/>
          <p:nvPr/>
        </p:nvSpPr>
        <p:spPr>
          <a:xfrm>
            <a:off x="5638800" y="26945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28F9E4-3318-4E2F-A317-1587F5D9F577}"/>
              </a:ext>
            </a:extLst>
          </p:cNvPr>
          <p:cNvSpPr/>
          <p:nvPr/>
        </p:nvSpPr>
        <p:spPr>
          <a:xfrm>
            <a:off x="8775223" y="1155887"/>
            <a:ext cx="3019212" cy="370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91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rgbClr val="09357A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Medicinal Chemistry</a:t>
            </a:r>
          </a:p>
          <a:p>
            <a:pPr>
              <a:lnSpc>
                <a:spcPct val="200000"/>
              </a:lnSpc>
              <a:defRPr/>
            </a:pPr>
            <a:r>
              <a:rPr lang="en-US" sz="1600" b="1" kern="0" dirty="0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Hui Huang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Ph.D.</a:t>
            </a:r>
            <a:endParaRPr lang="en-US" sz="1600" b="1" kern="0" dirty="0">
              <a:solidFill>
                <a:srgbClr val="505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defRPr/>
            </a:pPr>
            <a:r>
              <a:rPr lang="en-US" sz="1600" kern="0" dirty="0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1600" kern="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hhuang2@its.jnj.com</a:t>
            </a:r>
            <a:r>
              <a:rPr lang="en-US" sz="1600" kern="0" dirty="0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200000"/>
              </a:lnSpc>
              <a:defRPr/>
            </a:pPr>
            <a:r>
              <a:rPr lang="en-US" sz="1600" kern="0" dirty="0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 R. Player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Ph.D.</a:t>
            </a:r>
            <a:endParaRPr lang="en-US" sz="1600" kern="0" dirty="0">
              <a:solidFill>
                <a:srgbClr val="505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sz="1600" kern="0" dirty="0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James C. Lanter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Ph.D.</a:t>
            </a:r>
            <a:endParaRPr lang="en-US" sz="1600" kern="0" dirty="0">
              <a:solidFill>
                <a:srgbClr val="505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sz="1600" kern="0" dirty="0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Sanath K. Meegalla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Ph.D.</a:t>
            </a:r>
            <a:endParaRPr lang="en-US" sz="1600" kern="0" dirty="0">
              <a:solidFill>
                <a:srgbClr val="505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291">
              <a:lnSpc>
                <a:spcPct val="200000"/>
              </a:lnSpc>
              <a:defRPr/>
            </a:pPr>
            <a:r>
              <a:rPr lang="en-US" sz="1600" kern="0" dirty="0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Michael P. Winters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Ph.D.</a:t>
            </a:r>
            <a:endParaRPr lang="en-US" sz="1600" kern="0" dirty="0">
              <a:solidFill>
                <a:srgbClr val="505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291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505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9EECA-7EF2-4C9F-B477-CF12A9583C26}"/>
              </a:ext>
            </a:extLst>
          </p:cNvPr>
          <p:cNvSpPr/>
          <p:nvPr/>
        </p:nvSpPr>
        <p:spPr>
          <a:xfrm>
            <a:off x="644222" y="1155887"/>
            <a:ext cx="35620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1600" b="1" kern="0" dirty="0">
                <a:solidFill>
                  <a:srgbClr val="09357A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Computational Chemistry</a:t>
            </a:r>
            <a:endParaRPr lang="en-US" sz="1600" kern="0" dirty="0">
              <a:solidFill>
                <a:srgbClr val="505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Maxwell D. Cummings, Ph.D.</a:t>
            </a:r>
          </a:p>
          <a:p>
            <a:pPr>
              <a:defRPr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1600" kern="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mcummin1@its.jnj.com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3A94F-0401-4030-B40F-C296818C9740}"/>
              </a:ext>
            </a:extLst>
          </p:cNvPr>
          <p:cNvSpPr/>
          <p:nvPr/>
        </p:nvSpPr>
        <p:spPr>
          <a:xfrm>
            <a:off x="4708525" y="1155887"/>
            <a:ext cx="2774950" cy="29664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1600" b="1" kern="0" dirty="0">
                <a:solidFill>
                  <a:srgbClr val="09357A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Analytical Chemistry</a:t>
            </a:r>
            <a:endParaRPr lang="en-US" sz="1600" kern="0" dirty="0">
              <a:solidFill>
                <a:srgbClr val="505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Gregory C. Leo, Ph.D. </a:t>
            </a:r>
          </a:p>
          <a:p>
            <a:pPr>
              <a:lnSpc>
                <a:spcPct val="200000"/>
              </a:lnSpc>
              <a:defRPr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A. Kerem Bingol, Ph.D.</a:t>
            </a:r>
          </a:p>
          <a:p>
            <a:pPr>
              <a:lnSpc>
                <a:spcPct val="200000"/>
              </a:lnSpc>
              <a:defRPr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John A. Masucci, Ph.D.</a:t>
            </a:r>
          </a:p>
          <a:p>
            <a:pPr>
              <a:lnSpc>
                <a:spcPct val="200000"/>
              </a:lnSpc>
              <a:defRPr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Gary W. Caldwell, Ph.D.</a:t>
            </a:r>
          </a:p>
          <a:p>
            <a:pPr>
              <a:lnSpc>
                <a:spcPct val="200000"/>
              </a:lnSpc>
              <a:defRPr/>
            </a:pPr>
            <a:r>
              <a:rPr lang="en-US" sz="1600" kern="0" dirty="0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Zhicai Shi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Ph.D.</a:t>
            </a:r>
            <a:endParaRPr lang="en-US" sz="1600" kern="0" dirty="0">
              <a:solidFill>
                <a:srgbClr val="505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A4526-DAC6-446D-B55B-2FD37094DE74}"/>
              </a:ext>
            </a:extLst>
          </p:cNvPr>
          <p:cNvSpPr/>
          <p:nvPr/>
        </p:nvSpPr>
        <p:spPr>
          <a:xfrm>
            <a:off x="1845365" y="4810404"/>
            <a:ext cx="8501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Discovery Chemistry, Discovery Sciences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Discovery, Product Development &amp; Supply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Janssen Research &amp; Development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Spring House, PA</a:t>
            </a:r>
          </a:p>
        </p:txBody>
      </p:sp>
    </p:spTree>
    <p:extLst>
      <p:ext uri="{BB962C8B-B14F-4D97-AF65-F5344CB8AC3E}">
        <p14:creationId xmlns:p14="http://schemas.microsoft.com/office/powerpoint/2010/main" val="393529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50F0-E276-4D9D-82CD-7B9D60AA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" y="151637"/>
            <a:ext cx="11308750" cy="9913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Chiral Drug: the Thalidomide Tragedy in the 1960s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27FDE8-6425-4919-866A-AA056ABEBE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3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1E01D-8378-4382-B659-7123C7BE4D9B}"/>
              </a:ext>
            </a:extLst>
          </p:cNvPr>
          <p:cNvSpPr txBox="1"/>
          <p:nvPr/>
        </p:nvSpPr>
        <p:spPr>
          <a:xfrm>
            <a:off x="4693731" y="4734936"/>
            <a:ext cx="741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The </a:t>
            </a:r>
            <a:r>
              <a:rPr lang="en-US" sz="2400" i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enantiomer causes birth defects, while the </a:t>
            </a:r>
            <a:r>
              <a:rPr lang="en-US" sz="24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enantiomer is effective against morning sickness.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B2E9BB7-F3D3-4ABA-8312-FA43E88DF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03994"/>
              </p:ext>
            </p:extLst>
          </p:nvPr>
        </p:nvGraphicFramePr>
        <p:xfrm>
          <a:off x="4987277" y="1952005"/>
          <a:ext cx="3311429" cy="184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" name="CS ChemDraw Drawing" r:id="rId4" imgW="1426302" imgH="795150" progId="ChemDraw.Document.6.0">
                  <p:embed/>
                </p:oleObj>
              </mc:Choice>
              <mc:Fallback>
                <p:oleObj name="CS ChemDraw Drawing" r:id="rId4" imgW="1426302" imgH="79515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9CDFA5D-A0A1-41D2-B3BF-1D2FF5D9A4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7277" y="1952005"/>
                        <a:ext cx="3311429" cy="184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2D552BE-FD82-4F37-976A-8888EBB78A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192844"/>
              </p:ext>
            </p:extLst>
          </p:nvPr>
        </p:nvGraphicFramePr>
        <p:xfrm>
          <a:off x="8617011" y="1884386"/>
          <a:ext cx="3311429" cy="184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5" name="CS ChemDraw Drawing" r:id="rId6" imgW="1426032" imgH="795150" progId="ChemDraw.Document.6.0">
                  <p:embed/>
                </p:oleObj>
              </mc:Choice>
              <mc:Fallback>
                <p:oleObj name="CS ChemDraw Drawing" r:id="rId6" imgW="1426032" imgH="795150" progId="ChemDraw.Document.6.0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094642A6-1C73-46BE-8EA0-22A604752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17011" y="1884386"/>
                        <a:ext cx="3311429" cy="184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03860D-F221-4E34-8EE9-6157A0F5BE20}"/>
              </a:ext>
            </a:extLst>
          </p:cNvPr>
          <p:cNvSpPr txBox="1"/>
          <p:nvPr/>
        </p:nvSpPr>
        <p:spPr>
          <a:xfrm>
            <a:off x="5475804" y="3825335"/>
            <a:ext cx="233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)-thalidomide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2E4FA-82C4-4C1D-91BC-8A5F6FD0EDF2}"/>
              </a:ext>
            </a:extLst>
          </p:cNvPr>
          <p:cNvSpPr txBox="1"/>
          <p:nvPr/>
        </p:nvSpPr>
        <p:spPr>
          <a:xfrm>
            <a:off x="9106379" y="3829919"/>
            <a:ext cx="233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i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)-thalidomide</a:t>
            </a:r>
          </a:p>
        </p:txBody>
      </p:sp>
      <p:pic>
        <p:nvPicPr>
          <p:cNvPr id="10" name="Picture 7" descr="C:\Users\Zeqir\Desktop\swimming%20pool.png">
            <a:extLst>
              <a:ext uri="{FF2B5EF4-FFF2-40B4-BE49-F238E27FC236}">
                <a16:creationId xmlns:a16="http://schemas.microsoft.com/office/drawing/2014/main" id="{663CCD7E-EB31-4296-88B8-1D9F0A00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60" y="1774672"/>
            <a:ext cx="4364096" cy="299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34E96A-ED3B-4503-AA09-D8BD987BEF27}"/>
              </a:ext>
            </a:extLst>
          </p:cNvPr>
          <p:cNvSpPr/>
          <p:nvPr/>
        </p:nvSpPr>
        <p:spPr>
          <a:xfrm>
            <a:off x="329634" y="5042712"/>
            <a:ext cx="43640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124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Thousands of children around the world were born with severe birth defects.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39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32D7-EDC0-4964-9FF4-049FCA81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Diabetes is a Global Health Crisis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3C1C4-5D24-4A8B-BB3E-4B6A923A49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DB8069-8586-4D4A-8F77-41B4616D347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4BC49-2BD2-4525-8E7E-AC7CEB41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67" y="944198"/>
            <a:ext cx="7263265" cy="49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0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32D7-EDC0-4964-9FF4-049FCA81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GPR40 Agonism is a Novel Mechanism for T2D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3C1C4-5D24-4A8B-BB3E-4B6A923A49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5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243">
            <a:extLst>
              <a:ext uri="{FF2B5EF4-FFF2-40B4-BE49-F238E27FC236}">
                <a16:creationId xmlns:a16="http://schemas.microsoft.com/office/drawing/2014/main" id="{BE9D353C-2378-4C6E-A999-078515D41276}"/>
              </a:ext>
            </a:extLst>
          </p:cNvPr>
          <p:cNvSpPr txBox="1">
            <a:spLocks/>
          </p:cNvSpPr>
          <p:nvPr/>
        </p:nvSpPr>
        <p:spPr bwMode="auto">
          <a:xfrm>
            <a:off x="7453037" y="1076392"/>
            <a:ext cx="3527786" cy="48672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42" charset="-128"/>
                <a:cs typeface="ＭＳ Ｐゴシック" pitchFamily="42" charset="-128"/>
              </a:defRPr>
            </a:lvl1pPr>
            <a:lvl2pPr marL="569913" indent="-227013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42" charset="-128"/>
              </a:defRPr>
            </a:lvl2pPr>
            <a:lvl3pPr marL="912813" indent="-227013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42" charset="-128"/>
              </a:defRPr>
            </a:lvl3pPr>
            <a:lvl4pPr marL="1252538" indent="-220663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pitchFamily="42" charset="-128"/>
              </a:defRPr>
            </a:lvl4pPr>
            <a:lvl5pPr marL="1601788" indent="-230188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  <a:ea typeface="ＭＳ Ｐゴシック" pitchFamily="42" charset="-128"/>
              </a:defRPr>
            </a:lvl5pPr>
            <a:lvl6pPr marL="2060575" indent="-230188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folHlink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517775" indent="-230188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folHlink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2974975" indent="-230188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folHlink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432175" indent="-230188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folHlink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defTabSz="914291">
              <a:spcBef>
                <a:spcPts val="1200"/>
              </a:spcBef>
              <a:buClr>
                <a:srgbClr val="505050"/>
              </a:buClr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0935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“nutrient sensor” GPCR on the pancreatic beta cell</a:t>
            </a:r>
          </a:p>
          <a:p>
            <a:pPr defTabSz="914291">
              <a:spcBef>
                <a:spcPts val="1200"/>
              </a:spcBef>
              <a:buClr>
                <a:srgbClr val="505050"/>
              </a:buClr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0935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Highly expressed in the pancreas, intestine, also human brain</a:t>
            </a:r>
          </a:p>
          <a:p>
            <a:pPr defTabSz="914291">
              <a:spcBef>
                <a:spcPts val="1200"/>
              </a:spcBef>
              <a:buClr>
                <a:srgbClr val="505050"/>
              </a:buClr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0935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GPR40 activation induces insulin secretion,  in a  glucose-dependent manner</a:t>
            </a:r>
            <a:endParaRPr lang="en-US" sz="1800" b="1" dirty="0">
              <a:solidFill>
                <a:srgbClr val="09357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Symbol"/>
            </a:endParaRPr>
          </a:p>
          <a:p>
            <a:pPr marL="228600" indent="-228600" defTabSz="914291" fontAlgn="auto">
              <a:spcBef>
                <a:spcPts val="1200"/>
              </a:spcBef>
              <a:spcAft>
                <a:spcPts val="0"/>
              </a:spcAft>
              <a:buClr>
                <a:srgbClr val="50505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935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/>
              </a:rPr>
              <a:t>Expected to lower glucose in patients with T2DM with low risk of </a:t>
            </a:r>
            <a:r>
              <a:rPr lang="en-US" sz="1800" b="1" dirty="0">
                <a:solidFill>
                  <a:srgbClr val="0935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/>
              </a:rPr>
              <a:t>hypoglycemia</a:t>
            </a:r>
          </a:p>
          <a:p>
            <a:pPr marL="228600" indent="-228600" defTabSz="914291" fontAlgn="auto">
              <a:spcBef>
                <a:spcPts val="1200"/>
              </a:spcBef>
              <a:spcAft>
                <a:spcPts val="0"/>
              </a:spcAft>
              <a:buClr>
                <a:srgbClr val="50505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935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/>
              </a:rPr>
              <a:t>GPR40 agonist has additional benefit of </a:t>
            </a:r>
            <a:r>
              <a:rPr lang="en-US" sz="1800" b="1" dirty="0">
                <a:solidFill>
                  <a:srgbClr val="0935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/>
              </a:rPr>
              <a:t>weight loss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62284D7-7D62-43DF-A9E9-1B0E76136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09" y="1143000"/>
            <a:ext cx="5299692" cy="392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7F226-FE50-4523-B6BF-91374BEA2A36}"/>
              </a:ext>
            </a:extLst>
          </p:cNvPr>
          <p:cNvSpPr txBox="1"/>
          <p:nvPr/>
        </p:nvSpPr>
        <p:spPr>
          <a:xfrm>
            <a:off x="1797786" y="5314890"/>
            <a:ext cx="380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91"/>
            <a:r>
              <a:rPr lang="en-US" sz="1200" i="1" dirty="0" err="1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Defossa</a:t>
            </a:r>
            <a:r>
              <a:rPr lang="en-US" sz="1200" i="1" dirty="0">
                <a:solidFill>
                  <a:srgbClr val="50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Wagner (2014) Bioorganic and Medicinal Chemistry Letters, 24, 2291-3000</a:t>
            </a:r>
          </a:p>
        </p:txBody>
      </p:sp>
    </p:spTree>
    <p:extLst>
      <p:ext uri="{BB962C8B-B14F-4D97-AF65-F5344CB8AC3E}">
        <p14:creationId xmlns:p14="http://schemas.microsoft.com/office/powerpoint/2010/main" val="4733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8316CF9-93C6-4418-A45C-9E503180E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450592"/>
              </p:ext>
            </p:extLst>
          </p:nvPr>
        </p:nvGraphicFramePr>
        <p:xfrm>
          <a:off x="4991239" y="4050158"/>
          <a:ext cx="2543175" cy="171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4" name="CS ChemDraw Drawing" r:id="rId4" imgW="2316264" imgH="1560209" progId="ChemDraw.Document.6.0">
                  <p:embed/>
                </p:oleObj>
              </mc:Choice>
              <mc:Fallback>
                <p:oleObj name="CS ChemDraw Drawing" r:id="rId4" imgW="2316264" imgH="1560209" progId="ChemDraw.Document.6.0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239" y="4050158"/>
                        <a:ext cx="2543175" cy="171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AC615EF-A009-436E-8B3B-7F6E70D6F1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843843"/>
              </p:ext>
            </p:extLst>
          </p:nvPr>
        </p:nvGraphicFramePr>
        <p:xfrm>
          <a:off x="8143034" y="3875230"/>
          <a:ext cx="2954337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5" name="CS ChemDraw Drawing" r:id="rId6" imgW="2534055" imgH="1558587" progId="ChemDraw.Document.6.0">
                  <p:embed/>
                </p:oleObj>
              </mc:Choice>
              <mc:Fallback>
                <p:oleObj name="CS ChemDraw Drawing" r:id="rId6" imgW="2534055" imgH="1558587" progId="ChemDraw.Document.6.0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034" y="3875230"/>
                        <a:ext cx="2954337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3234BA3-7864-4056-85F0-509745F1D0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955087"/>
              </p:ext>
            </p:extLst>
          </p:nvPr>
        </p:nvGraphicFramePr>
        <p:xfrm>
          <a:off x="1517927" y="1476220"/>
          <a:ext cx="3825875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6" name="CS ChemDraw Drawing" r:id="rId8" imgW="3324968" imgH="1639381" progId="ChemDraw.Document.6.0">
                  <p:embed/>
                </p:oleObj>
              </mc:Choice>
              <mc:Fallback>
                <p:oleObj name="CS ChemDraw Drawing" r:id="rId8" imgW="3324968" imgH="1639381" progId="ChemDraw.Document.6.0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927" y="1476220"/>
                        <a:ext cx="3825875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294C390-4D05-41D0-9150-1E735BB91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068966"/>
              </p:ext>
            </p:extLst>
          </p:nvPr>
        </p:nvGraphicFramePr>
        <p:xfrm>
          <a:off x="6953183" y="1600990"/>
          <a:ext cx="3313112" cy="184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" name="CS ChemDraw Drawing" r:id="rId10" imgW="3637334" imgH="2024974" progId="ChemDraw.Document.6.0">
                  <p:embed/>
                </p:oleObj>
              </mc:Choice>
              <mc:Fallback>
                <p:oleObj name="CS ChemDraw Drawing" r:id="rId10" imgW="3637334" imgH="2024974" progId="ChemDraw.Document.6.0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53183" y="1600990"/>
                        <a:ext cx="3313112" cy="184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7B217F-DAE6-4CD0-927B-5357294577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730806"/>
              </p:ext>
            </p:extLst>
          </p:nvPr>
        </p:nvGraphicFramePr>
        <p:xfrm>
          <a:off x="1391114" y="3843480"/>
          <a:ext cx="30226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" name="CS ChemDraw Drawing" r:id="rId12" imgW="2585936" imgH="1610468" progId="ChemDraw.Document.6.0">
                  <p:embed/>
                </p:oleObj>
              </mc:Choice>
              <mc:Fallback>
                <p:oleObj name="CS ChemDraw Drawing" r:id="rId12" imgW="2585936" imgH="1610468" progId="ChemDraw.Document.6.0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114" y="3843480"/>
                        <a:ext cx="3022600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8D39610-A3A9-4C65-8BBD-48917F519D86}"/>
              </a:ext>
            </a:extLst>
          </p:cNvPr>
          <p:cNvSpPr/>
          <p:nvPr/>
        </p:nvSpPr>
        <p:spPr>
          <a:xfrm>
            <a:off x="11739249" y="6371693"/>
            <a:ext cx="266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91"/>
            <a:fld id="{81BF0B4E-CE60-AB48-9D7E-4434414A7C38}" type="slidenum">
              <a:rPr lang="en-US" sz="10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 defTabSz="914291"/>
              <a:t>6</a:t>
            </a:fld>
            <a:endParaRPr lang="en-US" sz="10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1E1FD7-553C-43F8-966E-A4603E89E4FD}"/>
              </a:ext>
            </a:extLst>
          </p:cNvPr>
          <p:cNvSpPr txBox="1">
            <a:spLocks/>
          </p:cNvSpPr>
          <p:nvPr/>
        </p:nvSpPr>
        <p:spPr>
          <a:xfrm>
            <a:off x="619690" y="151637"/>
            <a:ext cx="10990479" cy="9913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333" b="0" kern="1200">
                <a:solidFill>
                  <a:schemeClr val="accent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3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GPR40 Agonists: Conformationally Constrained Fatty Acid Mimetics</a:t>
            </a:r>
            <a:endParaRPr lang="en-US" sz="3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32D7-EDC0-4964-9FF4-049FCA81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JNJ-A is a GPR40 </a:t>
            </a:r>
            <a:r>
              <a:rPr lang="en-US" sz="3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Superagonist</a:t>
            </a:r>
            <a:endParaRPr lang="en-US" sz="3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3C1C4-5D24-4A8B-BB3E-4B6A923A49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7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53335F2-505D-4506-BD10-A9C65CCDD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46556"/>
              </p:ext>
            </p:extLst>
          </p:nvPr>
        </p:nvGraphicFramePr>
        <p:xfrm>
          <a:off x="1308286" y="4055855"/>
          <a:ext cx="3939000" cy="1484124"/>
        </p:xfrm>
        <a:graphic>
          <a:graphicData uri="http://schemas.openxmlformats.org/drawingml/2006/table">
            <a:tbl>
              <a:tblPr/>
              <a:tblGrid>
                <a:gridCol w="1045523">
                  <a:extLst>
                    <a:ext uri="{9D8B030D-6E8A-4147-A177-3AD203B41FA5}">
                      <a16:colId xmlns:a16="http://schemas.microsoft.com/office/drawing/2014/main" val="1963818153"/>
                    </a:ext>
                  </a:extLst>
                </a:gridCol>
                <a:gridCol w="1465334">
                  <a:extLst>
                    <a:ext uri="{9D8B030D-6E8A-4147-A177-3AD203B41FA5}">
                      <a16:colId xmlns:a16="http://schemas.microsoft.com/office/drawing/2014/main" val="1280199997"/>
                    </a:ext>
                  </a:extLst>
                </a:gridCol>
                <a:gridCol w="1428143">
                  <a:extLst>
                    <a:ext uri="{9D8B030D-6E8A-4147-A177-3AD203B41FA5}">
                      <a16:colId xmlns:a16="http://schemas.microsoft.com/office/drawing/2014/main" val="643785000"/>
                    </a:ext>
                  </a:extLst>
                </a:gridCol>
              </a:tblGrid>
              <a:tr h="45675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 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hGPR40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(n=)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rGPR40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(n=)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787161"/>
                  </a:ext>
                </a:extLst>
              </a:tr>
              <a:tr h="51368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JNJ-</a:t>
                      </a:r>
                      <a:r>
                        <a:rPr lang="en-US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A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 ± 0.13</a:t>
                      </a:r>
                      <a:r>
                        <a:rPr lang="en-US" sz="140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(6)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 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± </a:t>
                      </a: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 (6)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519462"/>
                  </a:ext>
                </a:extLst>
              </a:tr>
              <a:tr h="51368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itchFamily="34" charset="-128"/>
                          <a:cs typeface="+mn-cs"/>
                        </a:rPr>
                        <a:t>JNJ-0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0.94 ± 0.37 (10)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4.1 ± 2.4 (10)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405800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585B5BC-566F-444D-BFC3-9861D808E486}"/>
              </a:ext>
            </a:extLst>
          </p:cNvPr>
          <p:cNvSpPr/>
          <p:nvPr/>
        </p:nvSpPr>
        <p:spPr>
          <a:xfrm>
            <a:off x="1063600" y="324622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57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9357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57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–Calcium Mobilization (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9357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nM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57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57A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(Mean ± SD)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F20B13CF-2DD1-43D2-BFD3-C8F2629F4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680298"/>
              </p:ext>
            </p:extLst>
          </p:nvPr>
        </p:nvGraphicFramePr>
        <p:xfrm>
          <a:off x="3619033" y="1223621"/>
          <a:ext cx="2897476" cy="1135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58" name="CS ChemDraw Drawing" r:id="rId4" imgW="2291821" imgH="898761" progId="ChemDraw.Document.6.0">
                  <p:embed/>
                </p:oleObj>
              </mc:Choice>
              <mc:Fallback>
                <p:oleObj name="CS ChemDraw Drawing" r:id="rId4" imgW="2291821" imgH="898761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25E4940-3252-4191-BC81-3AB1F8703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033" y="1223621"/>
                        <a:ext cx="2897476" cy="1135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885908A-6433-4AB9-A086-37C689706137}"/>
              </a:ext>
            </a:extLst>
          </p:cNvPr>
          <p:cNvSpPr txBox="1"/>
          <p:nvPr/>
        </p:nvSpPr>
        <p:spPr>
          <a:xfrm>
            <a:off x="4817022" y="241595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JNJ-A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CB908C-EB23-4213-95D9-D139EF6F8CAE}"/>
              </a:ext>
            </a:extLst>
          </p:cNvPr>
          <p:cNvGrpSpPr/>
          <p:nvPr/>
        </p:nvGrpSpPr>
        <p:grpSpPr>
          <a:xfrm>
            <a:off x="6694079" y="784861"/>
            <a:ext cx="5473020" cy="5386661"/>
            <a:chOff x="6694079" y="784861"/>
            <a:chExt cx="5473020" cy="5386661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A7EA6650-468B-4584-BC9C-6BABF9479D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5122121"/>
                </p:ext>
              </p:extLst>
            </p:nvPr>
          </p:nvGraphicFramePr>
          <p:xfrm>
            <a:off x="6694079" y="906184"/>
            <a:ext cx="4428844" cy="2483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59" name="Prism 6" r:id="rId6" imgW="4976355" imgH="2790113" progId="Prism6.Document">
                    <p:embed/>
                  </p:oleObj>
                </mc:Choice>
                <mc:Fallback>
                  <p:oleObj name="Prism 6" r:id="rId6" imgW="4976355" imgH="2790113" progId="Prism6.Document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694079" y="906184"/>
                          <a:ext cx="4428844" cy="24835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A216C2-37A5-4CA2-85DB-F1E913F7BBCA}"/>
                </a:ext>
              </a:extLst>
            </p:cNvPr>
            <p:cNvSpPr txBox="1"/>
            <p:nvPr/>
          </p:nvSpPr>
          <p:spPr>
            <a:xfrm>
              <a:off x="8110763" y="78486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 dirty="0" err="1">
                  <a:ln>
                    <a:noFill/>
                  </a:ln>
                  <a:solidFill>
                    <a:srgbClr val="505050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IPone</a:t>
              </a:r>
              <a:endParaRPr kumimoji="0" lang="en-US" sz="1800" b="0" i="0" u="sng" strike="noStrike" kern="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E493BB73-BEB4-4897-9DA3-AECB648F18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2500686"/>
                </p:ext>
              </p:extLst>
            </p:nvPr>
          </p:nvGraphicFramePr>
          <p:xfrm>
            <a:off x="6762912" y="3619946"/>
            <a:ext cx="3578929" cy="2551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60" name="Prism 6" r:id="rId8" imgW="3887665" imgH="2771745" progId="Prism6.Document">
                    <p:embed/>
                  </p:oleObj>
                </mc:Choice>
                <mc:Fallback>
                  <p:oleObj name="Prism 6" r:id="rId8" imgW="3887665" imgH="2771745" progId="Prism6.Document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762912" y="3619946"/>
                          <a:ext cx="3578929" cy="25515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904927-7105-4F2A-B4B6-577B06469491}"/>
                </a:ext>
              </a:extLst>
            </p:cNvPr>
            <p:cNvSpPr txBox="1"/>
            <p:nvPr/>
          </p:nvSpPr>
          <p:spPr>
            <a:xfrm>
              <a:off x="8351259" y="3412113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 dirty="0">
                  <a:ln>
                    <a:noFill/>
                  </a:ln>
                  <a:solidFill>
                    <a:srgbClr val="505050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cAMP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E5DB0F-DB3C-4DD8-9CF1-6B4A0B199DD7}"/>
                </a:ext>
              </a:extLst>
            </p:cNvPr>
            <p:cNvSpPr txBox="1"/>
            <p:nvPr/>
          </p:nvSpPr>
          <p:spPr>
            <a:xfrm>
              <a:off x="7467893" y="3886578"/>
              <a:ext cx="1540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Superagonist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CC01DFF4-386F-4291-8D37-46D2185E72B8}"/>
                </a:ext>
              </a:extLst>
            </p:cNvPr>
            <p:cNvSpPr/>
            <p:nvPr/>
          </p:nvSpPr>
          <p:spPr>
            <a:xfrm rot="18573385">
              <a:off x="8521667" y="4204917"/>
              <a:ext cx="200132" cy="36512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D86416-8A3C-4E37-992B-0CE1FE021ECD}"/>
                </a:ext>
              </a:extLst>
            </p:cNvPr>
            <p:cNvSpPr/>
            <p:nvPr/>
          </p:nvSpPr>
          <p:spPr>
            <a:xfrm>
              <a:off x="10605383" y="1331362"/>
              <a:ext cx="829098" cy="7156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72E2D-0CF9-40F7-B296-ACCED0F9E8C6}"/>
                </a:ext>
              </a:extLst>
            </p:cNvPr>
            <p:cNvSpPr txBox="1"/>
            <p:nvPr/>
          </p:nvSpPr>
          <p:spPr>
            <a:xfrm>
              <a:off x="10243174" y="1482048"/>
              <a:ext cx="1923925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JNJ-A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JNJ-0 (full agonist)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JNJ-B (full agonist)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JNJ-C (partial agonist)</a:t>
              </a:r>
            </a:p>
          </p:txBody>
        </p:sp>
      </p:grp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7C16304-F62A-47C6-8FB8-CB6E6E1C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549897"/>
              </p:ext>
            </p:extLst>
          </p:nvPr>
        </p:nvGraphicFramePr>
        <p:xfrm>
          <a:off x="79432" y="1173672"/>
          <a:ext cx="2878457" cy="1129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1" name="CS ChemDraw Drawing" r:id="rId10" imgW="2291505" imgH="898888" progId="ChemDraw.Document.6.0">
                  <p:embed/>
                </p:oleObj>
              </mc:Choice>
              <mc:Fallback>
                <p:oleObj name="CS ChemDraw Drawing" r:id="rId10" imgW="2291505" imgH="898888" progId="ChemDraw.Document.6.0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87D4C2BD-8C15-4FC1-954E-83C2727308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432" y="1173672"/>
                        <a:ext cx="2878457" cy="1129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B9834C9-CC4F-4D37-9A34-D6212D374535}"/>
              </a:ext>
            </a:extLst>
          </p:cNvPr>
          <p:cNvSpPr txBox="1"/>
          <p:nvPr/>
        </p:nvSpPr>
        <p:spPr>
          <a:xfrm>
            <a:off x="1198611" y="235933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JNJ-0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687F26-01D7-4104-9A45-3932323C2293}"/>
              </a:ext>
            </a:extLst>
          </p:cNvPr>
          <p:cNvSpPr/>
          <p:nvPr/>
        </p:nvSpPr>
        <p:spPr>
          <a:xfrm>
            <a:off x="2860336" y="1624542"/>
            <a:ext cx="516110" cy="2029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07E50A-2243-45D4-B29F-2DCC8BA44096}"/>
              </a:ext>
            </a:extLst>
          </p:cNvPr>
          <p:cNvSpPr/>
          <p:nvPr/>
        </p:nvSpPr>
        <p:spPr>
          <a:xfrm>
            <a:off x="-4356" y="5710832"/>
            <a:ext cx="45640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ACS Med. Chem. Lett.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2019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1, 16-21</a:t>
            </a:r>
          </a:p>
        </p:txBody>
      </p:sp>
    </p:spTree>
    <p:extLst>
      <p:ext uri="{BB962C8B-B14F-4D97-AF65-F5344CB8AC3E}">
        <p14:creationId xmlns:p14="http://schemas.microsoft.com/office/powerpoint/2010/main" val="39365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2F8A159-EB47-44A4-AA6B-D8825CAD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Absolute Configuration of </a:t>
            </a:r>
            <a:r>
              <a:rPr lang="en-US" sz="3000" b="1" dirty="0">
                <a:latin typeface="Symbol" panose="05050102010706020507" pitchFamily="18" charset="2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-carbon in JNJ-A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C7750-CEA0-4CC1-9037-FE5C89056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679B0-C157-0B4A-B67A-E4E2785D652C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8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ACDFC6-CF49-463C-BC2D-E87A9AF43D24}"/>
              </a:ext>
            </a:extLst>
          </p:cNvPr>
          <p:cNvGrpSpPr/>
          <p:nvPr/>
        </p:nvGrpSpPr>
        <p:grpSpPr>
          <a:xfrm>
            <a:off x="581831" y="1977544"/>
            <a:ext cx="5047164" cy="1745280"/>
            <a:chOff x="766560" y="1978362"/>
            <a:chExt cx="5047164" cy="1745280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EB519FC5-E307-4772-8E1F-78A6E278609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1146470"/>
                </p:ext>
              </p:extLst>
            </p:nvPr>
          </p:nvGraphicFramePr>
          <p:xfrm>
            <a:off x="766560" y="1978362"/>
            <a:ext cx="5047164" cy="1745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6" name="ChemSketch" r:id="rId3" imgW="2523582" imgH="872640" progId="ACD.ChemSketchCDX">
                    <p:embed/>
                  </p:oleObj>
                </mc:Choice>
                <mc:Fallback>
                  <p:oleObj name="ChemSketch" r:id="rId3" imgW="2523582" imgH="872640" progId="ACD.ChemSketchCDX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66560" y="1978362"/>
                          <a:ext cx="5047164" cy="17452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08633D-CAD9-49A1-AEFA-398936C4BD9E}"/>
                </a:ext>
              </a:extLst>
            </p:cNvPr>
            <p:cNvSpPr txBox="1"/>
            <p:nvPr/>
          </p:nvSpPr>
          <p:spPr>
            <a:xfrm>
              <a:off x="4542817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FE90AE-5EDB-4A8F-9E60-C1471B68DA6A}"/>
                </a:ext>
              </a:extLst>
            </p:cNvPr>
            <p:cNvSpPr txBox="1"/>
            <p:nvPr/>
          </p:nvSpPr>
          <p:spPr>
            <a:xfrm>
              <a:off x="4812459" y="266633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7CE2D7-8865-475C-B5DA-BCEED2BA37DC}"/>
              </a:ext>
            </a:extLst>
          </p:cNvPr>
          <p:cNvGrpSpPr/>
          <p:nvPr/>
        </p:nvGrpSpPr>
        <p:grpSpPr>
          <a:xfrm>
            <a:off x="6563005" y="1977004"/>
            <a:ext cx="5047164" cy="1745820"/>
            <a:chOff x="6543174" y="1978362"/>
            <a:chExt cx="5047164" cy="174582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45AF4194-BC06-48AB-BFFD-E19CEB12B7D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4595439"/>
                </p:ext>
              </p:extLst>
            </p:nvPr>
          </p:nvGraphicFramePr>
          <p:xfrm>
            <a:off x="6543174" y="1978362"/>
            <a:ext cx="5047164" cy="1745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7" name="ChemSketch" r:id="rId5" imgW="2523582" imgH="872910" progId="ACD.ChemSketchCDX">
                    <p:embed/>
                  </p:oleObj>
                </mc:Choice>
                <mc:Fallback>
                  <p:oleObj name="ChemSketch" r:id="rId5" imgW="2523582" imgH="872910" progId="ACD.ChemSketchCDX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43174" y="1978362"/>
                          <a:ext cx="5047164" cy="17458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CE572A-C493-49F2-A6A5-2906D20D849E}"/>
                </a:ext>
              </a:extLst>
            </p:cNvPr>
            <p:cNvSpPr txBox="1"/>
            <p:nvPr/>
          </p:nvSpPr>
          <p:spPr>
            <a:xfrm>
              <a:off x="10298349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AC1B9-5E0B-4238-98DC-FA384F2EA963}"/>
                </a:ext>
              </a:extLst>
            </p:cNvPr>
            <p:cNvSpPr txBox="1"/>
            <p:nvPr/>
          </p:nvSpPr>
          <p:spPr>
            <a:xfrm>
              <a:off x="10588813" y="266633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FD2ECB8-23FF-4015-BBDD-05E960C1F6D9}"/>
              </a:ext>
            </a:extLst>
          </p:cNvPr>
          <p:cNvSpPr txBox="1"/>
          <p:nvPr/>
        </p:nvSpPr>
        <p:spPr>
          <a:xfrm>
            <a:off x="2978285" y="4797253"/>
            <a:ext cx="6235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determine the absolute configuration of a-carbon: </a:t>
            </a:r>
            <a:r>
              <a:rPr lang="en-US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</a:t>
            </a:r>
            <a:r>
              <a:rPr lang="en-US" sz="2400" b="1" i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B6C78F-7AE0-4283-AB19-7C6F1ED41177}"/>
              </a:ext>
            </a:extLst>
          </p:cNvPr>
          <p:cNvSpPr/>
          <p:nvPr/>
        </p:nvSpPr>
        <p:spPr>
          <a:xfrm rot="779132">
            <a:off x="10578771" y="1929793"/>
            <a:ext cx="1077614" cy="1655352"/>
          </a:xfrm>
          <a:prstGeom prst="ellipse">
            <a:avLst/>
          </a:prstGeom>
          <a:solidFill>
            <a:srgbClr val="0000F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C96EFE-B0A0-4111-9D5F-A759070E8480}"/>
              </a:ext>
            </a:extLst>
          </p:cNvPr>
          <p:cNvSpPr/>
          <p:nvPr/>
        </p:nvSpPr>
        <p:spPr>
          <a:xfrm rot="779132">
            <a:off x="4618347" y="1929793"/>
            <a:ext cx="1077614" cy="1655352"/>
          </a:xfrm>
          <a:prstGeom prst="ellipse">
            <a:avLst/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0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9DFB-059C-4296-B490-6D518E6C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Absolute Configuration: Analytical Techniques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12ABD6-C746-4304-B730-1B9EE5F7D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8999" y="6346711"/>
            <a:ext cx="600437" cy="276999"/>
          </a:xfrm>
        </p:spPr>
        <p:txBody>
          <a:bodyPr/>
          <a:lstStyle/>
          <a:p>
            <a:pPr>
              <a:defRPr/>
            </a:pPr>
            <a:fld id="{8CDB8069-8586-4D4A-8F77-41B4616D3479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defRPr/>
              </a:pPr>
              <a:t>9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714" descr="http://crystals.ucsd.edu/11_23_11.JPG">
            <a:extLst>
              <a:ext uri="{FF2B5EF4-FFF2-40B4-BE49-F238E27FC236}">
                <a16:creationId xmlns:a16="http://schemas.microsoft.com/office/drawing/2014/main" id="{0E2A31F5-D087-40AB-B065-8D542E91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0" y="1859192"/>
            <a:ext cx="3152323" cy="211019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D7254F-FCE6-4EB3-9F9C-238CFBAC5CA4}"/>
              </a:ext>
            </a:extLst>
          </p:cNvPr>
          <p:cNvSpPr/>
          <p:nvPr/>
        </p:nvSpPr>
        <p:spPr>
          <a:xfrm>
            <a:off x="795887" y="4207728"/>
            <a:ext cx="27242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Single-crystal </a:t>
            </a: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X-ray Diffraction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BD88CD-3BAF-4852-ACE9-43AD1A9DCCDE}"/>
              </a:ext>
            </a:extLst>
          </p:cNvPr>
          <p:cNvGrpSpPr/>
          <p:nvPr/>
        </p:nvGrpSpPr>
        <p:grpSpPr>
          <a:xfrm>
            <a:off x="4580149" y="1044327"/>
            <a:ext cx="3046572" cy="2583039"/>
            <a:chOff x="4580149" y="1044327"/>
            <a:chExt cx="3046572" cy="25830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D0FCE5-8C2C-4505-8240-5ACED31A2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0149" y="1044327"/>
              <a:ext cx="3031701" cy="182880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C330CE-2D1E-4A75-AEFE-BD0D1EAE23B7}"/>
                </a:ext>
              </a:extLst>
            </p:cNvPr>
            <p:cNvSpPr/>
            <p:nvPr/>
          </p:nvSpPr>
          <p:spPr>
            <a:xfrm>
              <a:off x="4603136" y="2796369"/>
              <a:ext cx="302358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Vibrational </a:t>
              </a:r>
            </a:p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Circular Dichroism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E19C05-13EC-468C-9464-2D71B1FD1EB0}"/>
              </a:ext>
            </a:extLst>
          </p:cNvPr>
          <p:cNvGrpSpPr/>
          <p:nvPr/>
        </p:nvGrpSpPr>
        <p:grpSpPr>
          <a:xfrm>
            <a:off x="4231849" y="3708826"/>
            <a:ext cx="3723135" cy="2371925"/>
            <a:chOff x="4231849" y="3708826"/>
            <a:chExt cx="3723135" cy="2371925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4E2ED359-A238-4C1E-81EA-39D4D5F2F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862" y="3708826"/>
              <a:ext cx="3244131" cy="182880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  <a:softEdge rad="2286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F840D6-A66A-4151-A1CC-924B5BBA64C7}"/>
                </a:ext>
              </a:extLst>
            </p:cNvPr>
            <p:cNvSpPr/>
            <p:nvPr/>
          </p:nvSpPr>
          <p:spPr>
            <a:xfrm>
              <a:off x="4231849" y="5619086"/>
              <a:ext cx="37231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Chiral chromatography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FEB6D-54E1-43CD-ADC2-6E2243523348}"/>
              </a:ext>
            </a:extLst>
          </p:cNvPr>
          <p:cNvGrpSpPr/>
          <p:nvPr/>
        </p:nvGrpSpPr>
        <p:grpSpPr>
          <a:xfrm>
            <a:off x="8810270" y="1050082"/>
            <a:ext cx="3106564" cy="4799836"/>
            <a:chOff x="8810270" y="1050082"/>
            <a:chExt cx="3106564" cy="47998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BCFEF4-C12A-46E3-A205-5E4B382E6EDC}"/>
                </a:ext>
              </a:extLst>
            </p:cNvPr>
            <p:cNvSpPr/>
            <p:nvPr/>
          </p:nvSpPr>
          <p:spPr>
            <a:xfrm>
              <a:off x="9918558" y="5388253"/>
              <a:ext cx="8899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NMR</a:t>
              </a:r>
            </a:p>
          </p:txBody>
        </p:sp>
        <p:pic>
          <p:nvPicPr>
            <p:cNvPr id="32770" name="Picture 2" descr="Image result for bruker nmr">
              <a:extLst>
                <a:ext uri="{FF2B5EF4-FFF2-40B4-BE49-F238E27FC236}">
                  <a16:creationId xmlns:a16="http://schemas.microsoft.com/office/drawing/2014/main" id="{ECF1D68C-A4F0-4AC5-BA20-C338B7EF5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270" y="1050082"/>
              <a:ext cx="3106564" cy="432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9220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 slide – cool palette">
  <a:themeElements>
    <a:clrScheme name="Janssen Color Palette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09357A"/>
      </a:accent1>
      <a:accent2>
        <a:srgbClr val="2A8EBF"/>
      </a:accent2>
      <a:accent3>
        <a:srgbClr val="BFBFBF"/>
      </a:accent3>
      <a:accent4>
        <a:srgbClr val="237D26"/>
      </a:accent4>
      <a:accent5>
        <a:srgbClr val="7FC31C"/>
      </a:accent5>
      <a:accent6>
        <a:srgbClr val="BFE18D"/>
      </a:accent6>
      <a:hlink>
        <a:srgbClr val="2A8EBF"/>
      </a:hlink>
      <a:folHlink>
        <a:srgbClr val="94C6D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iscovery Sciences_PPT Template 5_Revised with Legal Entity" id="{04B44FBE-3F30-BA47-899E-F2A1FA3D5A43}" vid="{656B303A-E636-CA4C-9CB6-E7322AA0F6D8}"/>
    </a:ext>
  </a:extLst>
</a:theme>
</file>

<file path=ppt/theme/theme2.xml><?xml version="1.0" encoding="utf-8"?>
<a:theme xmlns:a="http://schemas.openxmlformats.org/drawingml/2006/main" name="Title slide - horizontal">
  <a:themeElements>
    <a:clrScheme name="Jannsen 1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09357A"/>
      </a:accent1>
      <a:accent2>
        <a:srgbClr val="2A8EBF"/>
      </a:accent2>
      <a:accent3>
        <a:srgbClr val="BFBFBF"/>
      </a:accent3>
      <a:accent4>
        <a:srgbClr val="237D26"/>
      </a:accent4>
      <a:accent5>
        <a:srgbClr val="7FC31C"/>
      </a:accent5>
      <a:accent6>
        <a:srgbClr val="BFE18D"/>
      </a:accent6>
      <a:hlink>
        <a:srgbClr val="2A8EBF"/>
      </a:hlink>
      <a:folHlink>
        <a:srgbClr val="94C6D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15841</TotalTime>
  <Words>954</Words>
  <Application>Microsoft Office PowerPoint</Application>
  <PresentationFormat>Widescreen</PresentationFormat>
  <Paragraphs>246</Paragraphs>
  <Slides>28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Symbol</vt:lpstr>
      <vt:lpstr>Verdana</vt:lpstr>
      <vt:lpstr>Wingdings</vt:lpstr>
      <vt:lpstr>Content slide – cool palette</vt:lpstr>
      <vt:lpstr>Title slide - horizontal</vt:lpstr>
      <vt:lpstr>CS ChemDraw Drawing</vt:lpstr>
      <vt:lpstr>Prism 6</vt:lpstr>
      <vt:lpstr>ChemSketch</vt:lpstr>
      <vt:lpstr>PowerPoint Presentation</vt:lpstr>
      <vt:lpstr>Chirality</vt:lpstr>
      <vt:lpstr>Chiral Drug: the Thalidomide Tragedy in the 1960s</vt:lpstr>
      <vt:lpstr>Diabetes is a Global Health Crisis</vt:lpstr>
      <vt:lpstr>GPR40 Agonism is a Novel Mechanism for T2D</vt:lpstr>
      <vt:lpstr>PowerPoint Presentation</vt:lpstr>
      <vt:lpstr>JNJ-A is a GPR40 Superagonist</vt:lpstr>
      <vt:lpstr>The Absolute Configuration of a-carbon in JNJ-A</vt:lpstr>
      <vt:lpstr>Absolute Configuration: Analytical Techniques</vt:lpstr>
      <vt:lpstr>Absolute Configuration: NMR Methods</vt:lpstr>
      <vt:lpstr>Molecular Structure Feature</vt:lpstr>
      <vt:lpstr>Molecular Structure Feature</vt:lpstr>
      <vt:lpstr>Scalar Coupling Constant &amp; the NOE Effect</vt:lpstr>
      <vt:lpstr>The Absolute Configuration of the a-carbon in JNJ-A</vt:lpstr>
      <vt:lpstr>1D 1H NMR Fully Assigned</vt:lpstr>
      <vt:lpstr>H-F Coupling: Anti-conformer Predominates</vt:lpstr>
      <vt:lpstr>DFT Calculation: Anti-conformer Predominates</vt:lpstr>
      <vt:lpstr>MM/QM Calculation: Torsion/Energy Profiles</vt:lpstr>
      <vt:lpstr>Why Anti-conformer: Steric Hindrance?</vt:lpstr>
      <vt:lpstr>Steric Hindrance: Energy Barrier?</vt:lpstr>
      <vt:lpstr>The Absolute Configuration of the a-carbon in JNJ-B</vt:lpstr>
      <vt:lpstr>Anti-conformer: beyond Steric Hindrance</vt:lpstr>
      <vt:lpstr>DFT Calculation: Anti-conformer Predominates</vt:lpstr>
      <vt:lpstr>Anti-conformer: beyond Steric Hindrance</vt:lpstr>
      <vt:lpstr>The Nuclear Overhauser Effect: R or S at a-carbon</vt:lpstr>
      <vt:lpstr>R-configuration Confirmed by XRD</vt:lpstr>
      <vt:lpstr>Summary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the Absolute Configuration of the a-Carbon in JNJ-A (a GPR40 Superagonist) by NMR Spectroscopy</dc:title>
  <dc:creator>Zhou, Ronghui [JRDUS Non-J&amp;J]</dc:creator>
  <cp:lastModifiedBy>Zhou, Ronghui [JRDUS Non-J&amp;J]</cp:lastModifiedBy>
  <cp:revision>285</cp:revision>
  <dcterms:created xsi:type="dcterms:W3CDTF">2019-09-19T14:52:15Z</dcterms:created>
  <dcterms:modified xsi:type="dcterms:W3CDTF">2019-11-18T21:12:12Z</dcterms:modified>
</cp:coreProperties>
</file>